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1" r:id="rId4"/>
    <p:sldMasterId id="2147483773" r:id="rId5"/>
    <p:sldMasterId id="2147483801" r:id="rId6"/>
  </p:sldMasterIdLst>
  <p:notesMasterIdLst>
    <p:notesMasterId r:id="rId42"/>
  </p:notesMasterIdLst>
  <p:handoutMasterIdLst>
    <p:handoutMasterId r:id="rId43"/>
  </p:handoutMasterIdLst>
  <p:sldIdLst>
    <p:sldId id="257" r:id="rId7"/>
    <p:sldId id="294" r:id="rId8"/>
    <p:sldId id="289" r:id="rId9"/>
    <p:sldId id="330" r:id="rId10"/>
    <p:sldId id="332" r:id="rId11"/>
    <p:sldId id="371" r:id="rId12"/>
    <p:sldId id="336" r:id="rId13"/>
    <p:sldId id="337" r:id="rId14"/>
    <p:sldId id="373" r:id="rId15"/>
    <p:sldId id="329" r:id="rId16"/>
    <p:sldId id="391" r:id="rId17"/>
    <p:sldId id="376" r:id="rId18"/>
    <p:sldId id="388" r:id="rId19"/>
    <p:sldId id="374" r:id="rId20"/>
    <p:sldId id="389" r:id="rId21"/>
    <p:sldId id="390" r:id="rId22"/>
    <p:sldId id="379" r:id="rId23"/>
    <p:sldId id="377" r:id="rId24"/>
    <p:sldId id="378" r:id="rId25"/>
    <p:sldId id="380" r:id="rId26"/>
    <p:sldId id="399" r:id="rId27"/>
    <p:sldId id="403" r:id="rId28"/>
    <p:sldId id="382" r:id="rId29"/>
    <p:sldId id="392" r:id="rId30"/>
    <p:sldId id="368" r:id="rId31"/>
    <p:sldId id="287" r:id="rId32"/>
    <p:sldId id="359" r:id="rId33"/>
    <p:sldId id="369" r:id="rId34"/>
    <p:sldId id="362" r:id="rId35"/>
    <p:sldId id="401" r:id="rId36"/>
    <p:sldId id="400" r:id="rId37"/>
    <p:sldId id="394" r:id="rId38"/>
    <p:sldId id="402" r:id="rId39"/>
    <p:sldId id="398" r:id="rId40"/>
    <p:sldId id="396" r:id="rId41"/>
  </p:sldIdLst>
  <p:sldSz cx="9144000" cy="5143500" type="screen16x9"/>
  <p:notesSz cx="6889750" cy="10021888"/>
  <p:defaultTextStyle>
    <a:defPPr>
      <a:defRPr lang="fr-FR"/>
    </a:defPPr>
    <a:lvl1pPr algn="l" rtl="0" fontAlgn="base">
      <a:spcBef>
        <a:spcPct val="0"/>
      </a:spcBef>
      <a:spcAft>
        <a:spcPct val="0"/>
      </a:spcAft>
      <a:defRPr sz="1200" b="1" kern="1200">
        <a:solidFill>
          <a:schemeClr val="accent1"/>
        </a:solidFill>
        <a:latin typeface="Arial" charset="0"/>
        <a:ea typeface="MS PGothic" pitchFamily="34" charset="-128"/>
        <a:cs typeface="Arial" charset="0"/>
      </a:defRPr>
    </a:lvl1pPr>
    <a:lvl2pPr marL="342900" algn="l" rtl="0" fontAlgn="base">
      <a:spcBef>
        <a:spcPct val="0"/>
      </a:spcBef>
      <a:spcAft>
        <a:spcPct val="0"/>
      </a:spcAft>
      <a:defRPr sz="1200" b="1" kern="1200">
        <a:solidFill>
          <a:schemeClr val="accent1"/>
        </a:solidFill>
        <a:latin typeface="Arial" charset="0"/>
        <a:ea typeface="MS PGothic" pitchFamily="34" charset="-128"/>
        <a:cs typeface="Arial" charset="0"/>
      </a:defRPr>
    </a:lvl2pPr>
    <a:lvl3pPr marL="685800" algn="l" rtl="0" fontAlgn="base">
      <a:spcBef>
        <a:spcPct val="0"/>
      </a:spcBef>
      <a:spcAft>
        <a:spcPct val="0"/>
      </a:spcAft>
      <a:defRPr sz="1200" b="1" kern="1200">
        <a:solidFill>
          <a:schemeClr val="accent1"/>
        </a:solidFill>
        <a:latin typeface="Arial" charset="0"/>
        <a:ea typeface="MS PGothic" pitchFamily="34" charset="-128"/>
        <a:cs typeface="Arial" charset="0"/>
      </a:defRPr>
    </a:lvl3pPr>
    <a:lvl4pPr marL="1028700" algn="l" rtl="0" fontAlgn="base">
      <a:spcBef>
        <a:spcPct val="0"/>
      </a:spcBef>
      <a:spcAft>
        <a:spcPct val="0"/>
      </a:spcAft>
      <a:defRPr sz="1200" b="1" kern="1200">
        <a:solidFill>
          <a:schemeClr val="accent1"/>
        </a:solidFill>
        <a:latin typeface="Arial" charset="0"/>
        <a:ea typeface="MS PGothic" pitchFamily="34" charset="-128"/>
        <a:cs typeface="Arial" charset="0"/>
      </a:defRPr>
    </a:lvl4pPr>
    <a:lvl5pPr marL="1371600" algn="l" rtl="0" fontAlgn="base">
      <a:spcBef>
        <a:spcPct val="0"/>
      </a:spcBef>
      <a:spcAft>
        <a:spcPct val="0"/>
      </a:spcAft>
      <a:defRPr sz="1200" b="1" kern="1200">
        <a:solidFill>
          <a:schemeClr val="accent1"/>
        </a:solidFill>
        <a:latin typeface="Arial" charset="0"/>
        <a:ea typeface="MS PGothic" pitchFamily="34" charset="-128"/>
        <a:cs typeface="Arial" charset="0"/>
      </a:defRPr>
    </a:lvl5pPr>
    <a:lvl6pPr marL="1714500" algn="l" defTabSz="685800" rtl="0" eaLnBrk="1" latinLnBrk="0" hangingPunct="1">
      <a:defRPr sz="1200" b="1" kern="1200">
        <a:solidFill>
          <a:schemeClr val="accent1"/>
        </a:solidFill>
        <a:latin typeface="Arial" charset="0"/>
        <a:ea typeface="MS PGothic" pitchFamily="34" charset="-128"/>
        <a:cs typeface="Arial" charset="0"/>
      </a:defRPr>
    </a:lvl6pPr>
    <a:lvl7pPr marL="2057400" algn="l" defTabSz="685800" rtl="0" eaLnBrk="1" latinLnBrk="0" hangingPunct="1">
      <a:defRPr sz="1200" b="1" kern="1200">
        <a:solidFill>
          <a:schemeClr val="accent1"/>
        </a:solidFill>
        <a:latin typeface="Arial" charset="0"/>
        <a:ea typeface="MS PGothic" pitchFamily="34" charset="-128"/>
        <a:cs typeface="Arial" charset="0"/>
      </a:defRPr>
    </a:lvl7pPr>
    <a:lvl8pPr marL="2400300" algn="l" defTabSz="685800" rtl="0" eaLnBrk="1" latinLnBrk="0" hangingPunct="1">
      <a:defRPr sz="1200" b="1" kern="1200">
        <a:solidFill>
          <a:schemeClr val="accent1"/>
        </a:solidFill>
        <a:latin typeface="Arial" charset="0"/>
        <a:ea typeface="MS PGothic" pitchFamily="34" charset="-128"/>
        <a:cs typeface="Arial" charset="0"/>
      </a:defRPr>
    </a:lvl8pPr>
    <a:lvl9pPr marL="2743200" algn="l" defTabSz="685800" rtl="0" eaLnBrk="1" latinLnBrk="0" hangingPunct="1">
      <a:defRPr sz="1200" b="1" kern="1200">
        <a:solidFill>
          <a:schemeClr val="accent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57" userDrawn="1">
          <p15:clr>
            <a:srgbClr val="A4A3A4"/>
          </p15:clr>
        </p15:guide>
        <p15:guide id="2" orient="horz" pos="82" userDrawn="1">
          <p15:clr>
            <a:srgbClr val="A4A3A4"/>
          </p15:clr>
        </p15:guide>
        <p15:guide id="3" orient="horz" pos="5910" userDrawn="1">
          <p15:clr>
            <a:srgbClr val="A4A3A4"/>
          </p15:clr>
        </p15:guide>
        <p15:guide id="4" orient="horz" pos="6255" userDrawn="1">
          <p15:clr>
            <a:srgbClr val="A4A3A4"/>
          </p15:clr>
        </p15:guide>
        <p15:guide id="5" orient="horz" pos="5956" userDrawn="1">
          <p15:clr>
            <a:srgbClr val="A4A3A4"/>
          </p15:clr>
        </p15:guide>
        <p15:guide id="6" pos="241" userDrawn="1">
          <p15:clr>
            <a:srgbClr val="A4A3A4"/>
          </p15:clr>
        </p15:guide>
        <p15:guide id="7" pos="4281" userDrawn="1">
          <p15:clr>
            <a:srgbClr val="A4A3A4"/>
          </p15:clr>
        </p15:guide>
        <p15:guide id="8" orient="horz" pos="68" userDrawn="1">
          <p15:clr>
            <a:srgbClr val="A4A3A4"/>
          </p15:clr>
        </p15:guide>
        <p15:guide id="9" orient="horz" pos="6182" userDrawn="1">
          <p15:clr>
            <a:srgbClr val="A4A3A4"/>
          </p15:clr>
        </p15:guide>
        <p15:guide id="10" pos="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VESTRE Jean-Baptiste" initials="S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1322AD"/>
    <a:srgbClr val="003292"/>
    <a:srgbClr val="FFCD00"/>
    <a:srgbClr val="5A78BE"/>
    <a:srgbClr val="193A81"/>
    <a:srgbClr val="878785"/>
    <a:srgbClr val="3D3935"/>
    <a:srgbClr val="C80E0E"/>
    <a:srgbClr val="9BC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71867" autoAdjust="0"/>
  </p:normalViewPr>
  <p:slideViewPr>
    <p:cSldViewPr snapToGrid="0" showGuides="1">
      <p:cViewPr varScale="1">
        <p:scale>
          <a:sx n="83" d="100"/>
          <a:sy n="83" d="100"/>
        </p:scale>
        <p:origin x="1627" y="67"/>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p:scale>
          <a:sx n="80" d="100"/>
          <a:sy n="80" d="100"/>
        </p:scale>
        <p:origin x="2304" y="78"/>
      </p:cViewPr>
      <p:guideLst>
        <p:guide orient="horz" pos="357"/>
        <p:guide orient="horz" pos="82"/>
        <p:guide orient="horz" pos="5910"/>
        <p:guide orient="horz" pos="6255"/>
        <p:guide orient="horz" pos="5956"/>
        <p:guide pos="241"/>
        <p:guide pos="4281"/>
        <p:guide orient="horz" pos="68"/>
        <p:guide orient="horz" pos="6182"/>
        <p:guide pos="6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space réservé du texte 7"/>
          <p:cNvSpPr txBox="1">
            <a:spLocks/>
          </p:cNvSpPr>
          <p:nvPr/>
        </p:nvSpPr>
        <p:spPr>
          <a:xfrm>
            <a:off x="103315" y="69527"/>
            <a:ext cx="6428951" cy="327639"/>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smtClean="0"/>
              <a:t>MODIFIEZ LES STYLES DU TEXTE DU MASQUE</a:t>
            </a:r>
            <a:endParaRPr lang="fr-FR" dirty="0"/>
          </a:p>
        </p:txBody>
      </p:sp>
      <p:sp>
        <p:nvSpPr>
          <p:cNvPr id="59" name="Rectangle 6"/>
          <p:cNvSpPr>
            <a:spLocks noChangeArrowheads="1"/>
          </p:cNvSpPr>
          <p:nvPr/>
        </p:nvSpPr>
        <p:spPr bwMode="auto">
          <a:xfrm>
            <a:off x="4914800" y="9702205"/>
            <a:ext cx="263098" cy="11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‹N°›</a:t>
            </a:fld>
            <a:endParaRPr lang="fr-FR" sz="400" b="0" noProof="1">
              <a:solidFill>
                <a:schemeClr val="tx1"/>
              </a:solidFill>
            </a:endParaRPr>
          </a:p>
        </p:txBody>
      </p:sp>
      <p:grpSp>
        <p:nvGrpSpPr>
          <p:cNvPr id="60" name="Groupe 59"/>
          <p:cNvGrpSpPr>
            <a:grpSpLocks noChangeAspect="1"/>
          </p:cNvGrpSpPr>
          <p:nvPr/>
        </p:nvGrpSpPr>
        <p:grpSpPr>
          <a:xfrm>
            <a:off x="5726729" y="9688412"/>
            <a:ext cx="1065273" cy="121923"/>
            <a:chOff x="7712075" y="4803775"/>
            <a:chExt cx="1214438" cy="127001"/>
          </a:xfrm>
        </p:grpSpPr>
        <p:sp>
          <p:nvSpPr>
            <p:cNvPr id="61"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2"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3"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4" name="Picture 18" descr="C:\Users\ARNAUD~1\AppData\Local\Temp\VMwareDnD\933dad87\3_brands_logotypes_b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6" y="9652644"/>
            <a:ext cx="585900" cy="154698"/>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necteur droit 74"/>
          <p:cNvCxnSpPr/>
          <p:nvPr/>
        </p:nvCxnSpPr>
        <p:spPr>
          <a:xfrm>
            <a:off x="4839287" y="9631866"/>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901885" y="9626724"/>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 Box 23"/>
          <p:cNvSpPr txBox="1">
            <a:spLocks noChangeArrowheads="1"/>
          </p:cNvSpPr>
          <p:nvPr/>
        </p:nvSpPr>
        <p:spPr bwMode="auto">
          <a:xfrm>
            <a:off x="972502" y="9646784"/>
            <a:ext cx="556320" cy="178768"/>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78" name="Connecteur droit 77"/>
          <p:cNvCxnSpPr/>
          <p:nvPr/>
        </p:nvCxnSpPr>
        <p:spPr>
          <a:xfrm>
            <a:off x="901885" y="9626724"/>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841375" y="9626750"/>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e 79"/>
          <p:cNvGrpSpPr/>
          <p:nvPr/>
        </p:nvGrpSpPr>
        <p:grpSpPr>
          <a:xfrm>
            <a:off x="1910751" y="9650819"/>
            <a:ext cx="524844" cy="61020"/>
            <a:chOff x="63500" y="1725613"/>
            <a:chExt cx="3975100" cy="422275"/>
          </a:xfrm>
        </p:grpSpPr>
        <p:sp>
          <p:nvSpPr>
            <p:cNvPr id="81"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2"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3"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3" name="Groupe 92"/>
          <p:cNvGrpSpPr/>
          <p:nvPr/>
        </p:nvGrpSpPr>
        <p:grpSpPr>
          <a:xfrm>
            <a:off x="1912848" y="9749460"/>
            <a:ext cx="1205213" cy="61020"/>
            <a:chOff x="79375" y="2408238"/>
            <a:chExt cx="9128126" cy="422276"/>
          </a:xfrm>
        </p:grpSpPr>
        <p:sp>
          <p:nvSpPr>
            <p:cNvPr id="94"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5"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6"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17" name="Text Box 74"/>
          <p:cNvSpPr txBox="1">
            <a:spLocks noChangeArrowheads="1"/>
          </p:cNvSpPr>
          <p:nvPr/>
        </p:nvSpPr>
        <p:spPr bwMode="auto">
          <a:xfrm>
            <a:off x="2514599" y="9626750"/>
            <a:ext cx="71326" cy="78051"/>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
        <p:nvSpPr>
          <p:cNvPr id="2" name="Espace réservé du pied de page 1"/>
          <p:cNvSpPr>
            <a:spLocks noGrp="1"/>
          </p:cNvSpPr>
          <p:nvPr>
            <p:ph type="ftr" sz="quarter" idx="2"/>
          </p:nvPr>
        </p:nvSpPr>
        <p:spPr>
          <a:xfrm>
            <a:off x="0" y="9519766"/>
            <a:ext cx="2986081" cy="502122"/>
          </a:xfrm>
          <a:prstGeom prst="rect">
            <a:avLst/>
          </a:prstGeom>
        </p:spPr>
        <p:txBody>
          <a:bodyPr vert="horz" lIns="91440" tIns="45720" rIns="91440" bIns="45720" rtlCol="0" anchor="b"/>
          <a:lstStyle>
            <a:lvl1pPr algn="l">
              <a:defRPr sz="1200"/>
            </a:lvl1pPr>
          </a:lstStyle>
          <a:p>
            <a:endParaRPr lang="fr-FR"/>
          </a:p>
        </p:txBody>
      </p:sp>
    </p:spTree>
    <p:extLst>
      <p:ext uri="{BB962C8B-B14F-4D97-AF65-F5344CB8AC3E}">
        <p14:creationId xmlns:p14="http://schemas.microsoft.com/office/powerpoint/2010/main" val="1979578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idx="2"/>
          </p:nvPr>
        </p:nvSpPr>
        <p:spPr bwMode="auto">
          <a:xfrm>
            <a:off x="-92075" y="550863"/>
            <a:ext cx="4475163" cy="25177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100215" y="3277199"/>
            <a:ext cx="6673542" cy="6074958"/>
          </a:xfrm>
          <a:prstGeom prst="rect">
            <a:avLst/>
          </a:prstGeom>
          <a:noFill/>
          <a:ln>
            <a:noFill/>
          </a:ln>
          <a:extLst/>
        </p:spPr>
        <p:txBody>
          <a:bodyPr vert="horz" wrap="square" lIns="0" tIns="0" rIns="0" bIns="0" numCol="1" anchor="t" anchorCtr="0" compatLnSpc="1">
            <a:prstTxWarp prst="textNoShape">
              <a:avLst/>
            </a:prstTxWarp>
          </a:bodyPr>
          <a:lstStyle/>
          <a:p>
            <a:pPr lvl="0"/>
            <a:endParaRPr lang="fr-FR" noProof="0" dirty="0" smtClean="0"/>
          </a:p>
        </p:txBody>
      </p:sp>
      <p:sp>
        <p:nvSpPr>
          <p:cNvPr id="12" name="Espace réservé du texte 7"/>
          <p:cNvSpPr txBox="1">
            <a:spLocks/>
          </p:cNvSpPr>
          <p:nvPr/>
        </p:nvSpPr>
        <p:spPr>
          <a:xfrm>
            <a:off x="100214" y="69411"/>
            <a:ext cx="6428951" cy="327639"/>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smtClean="0"/>
              <a:t>MODIFIEZ LES STYLES DU TEXTE DU MASQUE</a:t>
            </a:r>
            <a:endParaRPr lang="fr-FR" dirty="0"/>
          </a:p>
        </p:txBody>
      </p:sp>
      <p:sp>
        <p:nvSpPr>
          <p:cNvPr id="61" name="Rectangle 6"/>
          <p:cNvSpPr>
            <a:spLocks noChangeArrowheads="1"/>
          </p:cNvSpPr>
          <p:nvPr/>
        </p:nvSpPr>
        <p:spPr bwMode="auto">
          <a:xfrm>
            <a:off x="4914800" y="9702205"/>
            <a:ext cx="263098" cy="11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‹N°›</a:t>
            </a:fld>
            <a:endParaRPr lang="fr-FR" sz="400" b="0" noProof="1">
              <a:solidFill>
                <a:schemeClr val="tx1"/>
              </a:solidFill>
            </a:endParaRPr>
          </a:p>
        </p:txBody>
      </p:sp>
      <p:grpSp>
        <p:nvGrpSpPr>
          <p:cNvPr id="62" name="Groupe 61"/>
          <p:cNvGrpSpPr>
            <a:grpSpLocks noChangeAspect="1"/>
          </p:cNvGrpSpPr>
          <p:nvPr/>
        </p:nvGrpSpPr>
        <p:grpSpPr>
          <a:xfrm>
            <a:off x="5726729" y="9688412"/>
            <a:ext cx="1065273" cy="121923"/>
            <a:chOff x="7712075" y="4803775"/>
            <a:chExt cx="1214438" cy="127001"/>
          </a:xfrm>
        </p:grpSpPr>
        <p:sp>
          <p:nvSpPr>
            <p:cNvPr id="63"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6" name="Picture 18" descr="C:\Users\ARNAUD~1\AppData\Local\Temp\VMwareDnD\933dad87\3_brands_logotypes_b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86" y="9652644"/>
            <a:ext cx="585900" cy="1546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onnecteur droit 76"/>
          <p:cNvCxnSpPr/>
          <p:nvPr/>
        </p:nvCxnSpPr>
        <p:spPr>
          <a:xfrm>
            <a:off x="4839287" y="9631866"/>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901885" y="9626724"/>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 Box 23"/>
          <p:cNvSpPr txBox="1">
            <a:spLocks noChangeArrowheads="1"/>
          </p:cNvSpPr>
          <p:nvPr/>
        </p:nvSpPr>
        <p:spPr bwMode="auto">
          <a:xfrm>
            <a:off x="972502" y="9646784"/>
            <a:ext cx="556320" cy="178768"/>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80" name="Connecteur droit 79"/>
          <p:cNvCxnSpPr/>
          <p:nvPr/>
        </p:nvCxnSpPr>
        <p:spPr>
          <a:xfrm>
            <a:off x="901885" y="9626724"/>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1841375" y="9626750"/>
            <a:ext cx="0" cy="178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e 81"/>
          <p:cNvGrpSpPr/>
          <p:nvPr/>
        </p:nvGrpSpPr>
        <p:grpSpPr>
          <a:xfrm>
            <a:off x="1910751" y="9650819"/>
            <a:ext cx="524844" cy="61020"/>
            <a:chOff x="63500" y="1725613"/>
            <a:chExt cx="3975100" cy="422275"/>
          </a:xfrm>
        </p:grpSpPr>
        <p:sp>
          <p:nvSpPr>
            <p:cNvPr id="83"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3"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4"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5" name="Groupe 94"/>
          <p:cNvGrpSpPr/>
          <p:nvPr/>
        </p:nvGrpSpPr>
        <p:grpSpPr>
          <a:xfrm>
            <a:off x="1912848" y="9749460"/>
            <a:ext cx="1205213" cy="61020"/>
            <a:chOff x="79375" y="2408238"/>
            <a:chExt cx="9128126" cy="422276"/>
          </a:xfrm>
        </p:grpSpPr>
        <p:sp>
          <p:nvSpPr>
            <p:cNvPr id="96"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23" name="Text Box 74"/>
          <p:cNvSpPr txBox="1">
            <a:spLocks noChangeArrowheads="1"/>
          </p:cNvSpPr>
          <p:nvPr/>
        </p:nvSpPr>
        <p:spPr bwMode="auto">
          <a:xfrm>
            <a:off x="2514599" y="9626750"/>
            <a:ext cx="71326" cy="78051"/>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Tree>
    <p:extLst>
      <p:ext uri="{BB962C8B-B14F-4D97-AF65-F5344CB8AC3E}">
        <p14:creationId xmlns:p14="http://schemas.microsoft.com/office/powerpoint/2010/main" val="38354331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chemeClr val="accent1"/>
      </a:buClr>
      <a:buFont typeface="Wingdings" pitchFamily="2" charset="2"/>
      <a:defRPr sz="600" kern="1200">
        <a:solidFill>
          <a:schemeClr val="tx1"/>
        </a:solidFill>
        <a:latin typeface="Arial" pitchFamily="-28" charset="0"/>
        <a:ea typeface="MS PGothic" pitchFamily="34" charset="-128"/>
        <a:cs typeface="ＭＳ Ｐゴシック" pitchFamily="-28" charset="-128"/>
      </a:defRPr>
    </a:lvl1pPr>
    <a:lvl2pPr marL="557213" indent="-214313"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2pPr>
    <a:lvl3pPr marL="8572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3pPr>
    <a:lvl4pPr marL="12001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4pPr>
    <a:lvl5pPr marL="15430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Diagnostic Trouble Code = diagnostique</a:t>
            </a:r>
            <a:r>
              <a:rPr lang="fr-FR" baseline="0" dirty="0" smtClean="0"/>
              <a:t> des codes d’erreurs</a:t>
            </a:r>
            <a:endParaRPr lang="fr-FR" dirty="0" smtClean="0"/>
          </a:p>
          <a:p>
            <a:endParaRPr lang="fr-FR" dirty="0"/>
          </a:p>
        </p:txBody>
      </p:sp>
    </p:spTree>
    <p:extLst>
      <p:ext uri="{BB962C8B-B14F-4D97-AF65-F5344CB8AC3E}">
        <p14:creationId xmlns:p14="http://schemas.microsoft.com/office/powerpoint/2010/main" val="62612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100" b="0" kern="1200" dirty="0" smtClean="0">
                <a:solidFill>
                  <a:schemeClr val="tx1"/>
                </a:solidFill>
                <a:latin typeface="Arial" pitchFamily="-28" charset="0"/>
                <a:ea typeface="MS PGothic" pitchFamily="34" charset="-128"/>
                <a:cs typeface="ＭＳ Ｐゴシック" pitchFamily="-28" charset="-128"/>
              </a:rPr>
              <a:t>Notamment en séparant le premier plan de l'arrière-plan.</a:t>
            </a:r>
          </a:p>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100" b="0" kern="1200" dirty="0" smtClean="0">
                <a:solidFill>
                  <a:schemeClr val="tx1"/>
                </a:solidFill>
                <a:latin typeface="Arial" pitchFamily="-28" charset="0"/>
                <a:ea typeface="MS PGothic" pitchFamily="34" charset="-128"/>
                <a:cs typeface="ＭＳ Ｐゴシック" pitchFamily="-28" charset="-128"/>
              </a:rPr>
              <a:t>Contraste pour valider : 4,5.</a:t>
            </a:r>
          </a:p>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500" b="0"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Page </a:t>
            </a:r>
            <a:r>
              <a:rPr lang="fr-FR" sz="500"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Plan du site » </a:t>
            </a:r>
            <a:r>
              <a:rPr lang="fr-FR" sz="500" b="0"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pour l’éléments d'orientation pour naviguer.</a:t>
            </a:r>
            <a:endParaRPr lang="fr-FR" sz="100" b="0" i="0" kern="1200" dirty="0" smtClean="0">
              <a:solidFill>
                <a:schemeClr val="tx1"/>
              </a:solidFill>
              <a:latin typeface="Arial" pitchFamily="-28" charset="0"/>
              <a:ea typeface="MS PGothic" pitchFamily="34" charset="-128"/>
              <a:cs typeface="ＭＳ Ｐゴシック" pitchFamily="-28" charset="-128"/>
            </a:endParaRPr>
          </a:p>
          <a:p>
            <a:endParaRPr lang="fr-FR" dirty="0"/>
          </a:p>
        </p:txBody>
      </p:sp>
    </p:spTree>
    <p:extLst>
      <p:ext uri="{BB962C8B-B14F-4D97-AF65-F5344CB8AC3E}">
        <p14:creationId xmlns:p14="http://schemas.microsoft.com/office/powerpoint/2010/main" val="310446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Niveau 1: espace session</a:t>
            </a:r>
          </a:p>
          <a:p>
            <a:r>
              <a:rPr lang="fr-FR" dirty="0" smtClean="0"/>
              <a:t>Niveau</a:t>
            </a:r>
            <a:r>
              <a:rPr lang="fr-FR" baseline="0" dirty="0" smtClean="0"/>
              <a:t> 2: différentes options</a:t>
            </a:r>
          </a:p>
          <a:p>
            <a:r>
              <a:rPr lang="fr-FR" baseline="0" dirty="0" smtClean="0"/>
              <a:t>Niveau 3: action sur la base de données</a:t>
            </a:r>
            <a:endParaRPr lang="fr-FR" dirty="0"/>
          </a:p>
        </p:txBody>
      </p:sp>
    </p:spTree>
    <p:extLst>
      <p:ext uri="{BB962C8B-B14F-4D97-AF65-F5344CB8AC3E}">
        <p14:creationId xmlns:p14="http://schemas.microsoft.com/office/powerpoint/2010/main" val="133272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Accessibilité</a:t>
            </a:r>
            <a:r>
              <a:rPr lang="fr-FR" baseline="0" dirty="0" smtClean="0"/>
              <a:t> statique et dynamique permet de répondre à la problématique de la</a:t>
            </a:r>
          </a:p>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600" kern="1200" dirty="0" smtClean="0">
                <a:solidFill>
                  <a:schemeClr val="tx1"/>
                </a:solidFill>
                <a:effectLst/>
                <a:latin typeface="Arial" pitchFamily="-28" charset="0"/>
                <a:ea typeface="MS PGothic" pitchFamily="34" charset="-128"/>
                <a:cs typeface="ＭＳ Ｐゴシック" pitchFamily="-28" charset="-128"/>
              </a:rPr>
              <a:t>MISE EN LIEN ENTRE AUTOMOBILE ET ACCESSIBLITE NUMERIQUE DANS LE DEVELOPPEMENT D’UN SITE WEB DE GESTION DES ERREURS</a:t>
            </a:r>
            <a:endParaRPr lang="fr-FR" dirty="0" smtClean="0"/>
          </a:p>
          <a:p>
            <a:endParaRPr lang="fr-FR" dirty="0"/>
          </a:p>
        </p:txBody>
      </p:sp>
    </p:spTree>
    <p:extLst>
      <p:ext uri="{BB962C8B-B14F-4D97-AF65-F5344CB8AC3E}">
        <p14:creationId xmlns:p14="http://schemas.microsoft.com/office/powerpoint/2010/main" val="497413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dirty="0" smtClean="0"/>
              <a:t>… la personne possède un </a:t>
            </a:r>
            <a:r>
              <a:rPr lang="fr-FR" i="0" dirty="0" smtClean="0"/>
              <a:t>compte au niveau de l’i</a:t>
            </a:r>
            <a:r>
              <a:rPr lang="fr-FR" b="0"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dentification au serveur KDO</a:t>
            </a:r>
            <a:endParaRPr lang="fr-FR" b="0" i="0" dirty="0" smtClean="0">
              <a:solidFill>
                <a:schemeClr val="tx1"/>
              </a:solidFill>
            </a:endParaRPr>
          </a:p>
          <a:p>
            <a:endParaRPr lang="fr-FR" dirty="0"/>
          </a:p>
        </p:txBody>
      </p:sp>
    </p:spTree>
    <p:extLst>
      <p:ext uri="{BB962C8B-B14F-4D97-AF65-F5344CB8AC3E}">
        <p14:creationId xmlns:p14="http://schemas.microsoft.com/office/powerpoint/2010/main" val="243504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800" b="0" dirty="0" smtClean="0">
                <a:solidFill>
                  <a:schemeClr val="tx1"/>
                </a:solidFill>
              </a:rPr>
              <a:t>… pour gérer les messages erreurs remplaçant le système existant</a:t>
            </a:r>
          </a:p>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800" b="0" dirty="0" smtClean="0">
                <a:solidFill>
                  <a:schemeClr val="tx1"/>
                </a:solidFill>
              </a:rPr>
              <a:t>… en fonction des sessions utilisateurs</a:t>
            </a:r>
          </a:p>
          <a:p>
            <a:r>
              <a:rPr lang="fr-FR" sz="800" b="0" dirty="0" smtClean="0">
                <a:solidFill>
                  <a:schemeClr val="tx1"/>
                </a:solidFill>
              </a:rPr>
              <a:t>J’ai eu la chance d’INTEGRER</a:t>
            </a:r>
            <a:r>
              <a:rPr lang="fr-FR" sz="800" b="0" baseline="0" dirty="0" smtClean="0">
                <a:solidFill>
                  <a:schemeClr val="tx1"/>
                </a:solidFill>
              </a:rPr>
              <a:t> UNE …</a:t>
            </a:r>
          </a:p>
          <a:p>
            <a:r>
              <a:rPr lang="fr-FR" sz="800" b="0" baseline="0" dirty="0" smtClean="0">
                <a:solidFill>
                  <a:schemeClr val="tx1"/>
                </a:solidFill>
              </a:rPr>
              <a:t>Prise de décision bien accueilli (des fois rectifié et parfois très apprécié)</a:t>
            </a:r>
            <a:endParaRPr lang="fr-FR" dirty="0"/>
          </a:p>
        </p:txBody>
      </p:sp>
    </p:spTree>
    <p:extLst>
      <p:ext uri="{BB962C8B-B14F-4D97-AF65-F5344CB8AC3E}">
        <p14:creationId xmlns:p14="http://schemas.microsoft.com/office/powerpoint/2010/main" val="3811709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1107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07419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dirty="0" smtClean="0"/>
              <a:t>Dont je m’étais</a:t>
            </a:r>
            <a:r>
              <a:rPr lang="fr-FR" baseline="0" dirty="0" smtClean="0"/>
              <a:t> doté</a:t>
            </a:r>
            <a:endParaRPr lang="fr-FR" dirty="0" smtClean="0"/>
          </a:p>
          <a:p>
            <a:endParaRPr lang="fr-FR" dirty="0"/>
          </a:p>
        </p:txBody>
      </p:sp>
    </p:spTree>
    <p:extLst>
      <p:ext uri="{BB962C8B-B14F-4D97-AF65-F5344CB8AC3E}">
        <p14:creationId xmlns:p14="http://schemas.microsoft.com/office/powerpoint/2010/main" val="3124608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Diagramme de GANTT</a:t>
            </a:r>
            <a:r>
              <a:rPr lang="fr-FR" baseline="0" dirty="0" smtClean="0"/>
              <a:t> détaillé … logiciel de gestion très puissant</a:t>
            </a:r>
          </a:p>
          <a:p>
            <a:r>
              <a:rPr lang="fr-FR" baseline="0" dirty="0" smtClean="0"/>
              <a:t>Il m’a permis de gérer mon temps durant le stage</a:t>
            </a:r>
            <a:endParaRPr lang="fr-FR" dirty="0" smtClean="0"/>
          </a:p>
          <a:p>
            <a:endParaRPr lang="fr-FR" dirty="0"/>
          </a:p>
        </p:txBody>
      </p:sp>
    </p:spTree>
    <p:extLst>
      <p:ext uri="{BB962C8B-B14F-4D97-AF65-F5344CB8AC3E}">
        <p14:creationId xmlns:p14="http://schemas.microsoft.com/office/powerpoint/2010/main" val="37418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
                <a:schemeClr val="accent1"/>
              </a:buClr>
              <a:buSzTx/>
              <a:buFont typeface="Arial" panose="020B0604020202020204" pitchFamily="34" charset="0"/>
              <a:buNone/>
              <a:tabLst/>
              <a:defRPr/>
            </a:pPr>
            <a:r>
              <a:rPr lang="fr-FR" sz="800" dirty="0" smtClean="0">
                <a:solidFill>
                  <a:schemeClr val="tx1"/>
                </a:solidFill>
                <a:latin typeface="Calibri" panose="020F0502020204030204" pitchFamily="34" charset="0"/>
              </a:rPr>
              <a:t>1) </a:t>
            </a:r>
            <a:r>
              <a:rPr lang="fr-FR" sz="800" b="1" dirty="0" smtClean="0">
                <a:solidFill>
                  <a:schemeClr val="tx1"/>
                </a:solidFill>
                <a:latin typeface="Calibri" panose="020F0502020204030204" pitchFamily="34" charset="0"/>
              </a:rPr>
              <a:t>Adapter</a:t>
            </a:r>
            <a:r>
              <a:rPr lang="fr-FR" sz="800" b="0" dirty="0" smtClean="0">
                <a:solidFill>
                  <a:schemeClr val="tx1"/>
                </a:solidFill>
                <a:latin typeface="Calibri" panose="020F0502020204030204" pitchFamily="34" charset="0"/>
              </a:rPr>
              <a:t> électroniquement la définition technique des calculateurs aux critères du véhicule fabriqué</a:t>
            </a:r>
          </a:p>
          <a:p>
            <a:pPr marL="0" marR="0" lvl="0" indent="0" algn="just" defTabSz="914400" rtl="0" eaLnBrk="0" fontAlgn="base" latinLnBrk="0" hangingPunct="0">
              <a:lnSpc>
                <a:spcPct val="100000"/>
              </a:lnSpc>
              <a:spcBef>
                <a:spcPct val="30000"/>
              </a:spcBef>
              <a:spcAft>
                <a:spcPct val="0"/>
              </a:spcAft>
              <a:buClr>
                <a:schemeClr val="accent1"/>
              </a:buClr>
              <a:buSzTx/>
              <a:buFont typeface="Arial" panose="020B0604020202020204" pitchFamily="34" charset="0"/>
              <a:buNone/>
              <a:tabLst/>
              <a:defRPr/>
            </a:pPr>
            <a:r>
              <a:rPr lang="fr-FR" sz="800" dirty="0" smtClean="0">
                <a:solidFill>
                  <a:schemeClr val="tx1"/>
                </a:solidFill>
                <a:latin typeface="Calibri" panose="020F0502020204030204" pitchFamily="34" charset="0"/>
              </a:rPr>
              <a:t>2) </a:t>
            </a:r>
            <a:r>
              <a:rPr lang="fr-FR" sz="800" b="1" dirty="0" smtClean="0">
                <a:solidFill>
                  <a:schemeClr val="tx1"/>
                </a:solidFill>
                <a:latin typeface="Calibri" panose="020F0502020204030204" pitchFamily="34" charset="0"/>
              </a:rPr>
              <a:t>Vérifier</a:t>
            </a:r>
            <a:r>
              <a:rPr lang="fr-FR" sz="800" b="0" dirty="0" smtClean="0">
                <a:solidFill>
                  <a:schemeClr val="tx1"/>
                </a:solidFill>
                <a:latin typeface="Calibri" panose="020F0502020204030204" pitchFamily="34" charset="0"/>
              </a:rPr>
              <a:t> la conformité</a:t>
            </a:r>
            <a:r>
              <a:rPr lang="fr-FR" sz="800" b="0" baseline="0" dirty="0" smtClean="0">
                <a:solidFill>
                  <a:schemeClr val="tx1"/>
                </a:solidFill>
                <a:latin typeface="Calibri" panose="020F0502020204030204" pitchFamily="34" charset="0"/>
              </a:rPr>
              <a:t> </a:t>
            </a:r>
            <a:r>
              <a:rPr lang="fr-FR" sz="800" b="0" dirty="0" smtClean="0">
                <a:solidFill>
                  <a:schemeClr val="tx1"/>
                </a:solidFill>
                <a:latin typeface="Calibri" panose="020F0502020204030204" pitchFamily="34" charset="0"/>
              </a:rPr>
              <a:t>des références (programme informatique) transféré dans le véhicule (P</a:t>
            </a:r>
            <a:r>
              <a:rPr lang="fr-FR" sz="800" b="0" baseline="0" dirty="0" smtClean="0">
                <a:solidFill>
                  <a:schemeClr val="tx1"/>
                </a:solidFill>
                <a:latin typeface="Calibri" panose="020F0502020204030204" pitchFamily="34" charset="0"/>
              </a:rPr>
              <a:t>hase 3, 4 et 6 sous forme de ticket avec les messages d’erreurs détectés) </a:t>
            </a:r>
          </a:p>
          <a:p>
            <a:pPr marL="0" marR="0" lvl="0" indent="0" algn="just" defTabSz="914400" rtl="0" eaLnBrk="0" fontAlgn="base" latinLnBrk="0" hangingPunct="0">
              <a:lnSpc>
                <a:spcPct val="100000"/>
              </a:lnSpc>
              <a:spcBef>
                <a:spcPct val="30000"/>
              </a:spcBef>
              <a:spcAft>
                <a:spcPct val="0"/>
              </a:spcAft>
              <a:buClr>
                <a:schemeClr val="accent1"/>
              </a:buClr>
              <a:buSzTx/>
              <a:buFont typeface="Arial" panose="020B0604020202020204" pitchFamily="34" charset="0"/>
              <a:buNone/>
              <a:tabLst/>
              <a:defRPr/>
            </a:pPr>
            <a:r>
              <a:rPr lang="fr-FR" sz="800" dirty="0" smtClean="0">
                <a:solidFill>
                  <a:schemeClr val="tx1"/>
                </a:solidFill>
                <a:latin typeface="Calibri" panose="020F0502020204030204" pitchFamily="34" charset="0"/>
              </a:rPr>
              <a:t>3) </a:t>
            </a:r>
            <a:r>
              <a:rPr lang="fr-FR" sz="800" b="1" dirty="0" smtClean="0">
                <a:solidFill>
                  <a:schemeClr val="tx1"/>
                </a:solidFill>
                <a:latin typeface="Calibri" panose="020F0502020204030204" pitchFamily="34" charset="0"/>
              </a:rPr>
              <a:t>Remonter des informations </a:t>
            </a:r>
            <a:r>
              <a:rPr lang="fr-FR" sz="800" b="0" dirty="0" smtClean="0">
                <a:solidFill>
                  <a:schemeClr val="tx1"/>
                </a:solidFill>
                <a:latin typeface="Calibri" panose="020F0502020204030204" pitchFamily="34" charset="0"/>
              </a:rPr>
              <a:t>acquises durant les</a:t>
            </a:r>
            <a:r>
              <a:rPr lang="fr-FR" sz="800" b="0" baseline="0" dirty="0" smtClean="0">
                <a:solidFill>
                  <a:schemeClr val="tx1"/>
                </a:solidFill>
                <a:latin typeface="Calibri" panose="020F0502020204030204" pitchFamily="34" charset="0"/>
              </a:rPr>
              <a:t> différentes phases du</a:t>
            </a:r>
            <a:r>
              <a:rPr lang="fr-FR" sz="800" b="0" dirty="0" smtClean="0">
                <a:solidFill>
                  <a:schemeClr val="tx1"/>
                </a:solidFill>
                <a:latin typeface="Calibri" panose="020F0502020204030204" pitchFamily="34" charset="0"/>
              </a:rPr>
              <a:t> PEV vers les Systèmes d’Information de l’entreprise pour permettre la réparabilité du véhicule dans le réseau (principalement</a:t>
            </a:r>
            <a:r>
              <a:rPr lang="fr-FR" sz="800" b="0" baseline="0" dirty="0" smtClean="0">
                <a:solidFill>
                  <a:schemeClr val="tx1"/>
                </a:solidFill>
                <a:latin typeface="Calibri" panose="020F0502020204030204" pitchFamily="34" charset="0"/>
              </a:rPr>
              <a:t> </a:t>
            </a:r>
            <a:r>
              <a:rPr lang="fr-FR" sz="800" b="0" dirty="0" smtClean="0">
                <a:solidFill>
                  <a:schemeClr val="tx1"/>
                </a:solidFill>
                <a:latin typeface="Calibri" panose="020F0502020204030204" pitchFamily="34" charset="0"/>
              </a:rPr>
              <a:t>SAV)</a:t>
            </a:r>
          </a:p>
          <a:p>
            <a:pPr marL="0" indent="0" algn="just">
              <a:buFont typeface="Arial" panose="020B0604020202020204" pitchFamily="34" charset="0"/>
              <a:buNone/>
            </a:pPr>
            <a:r>
              <a:rPr lang="fr-FR" sz="800" b="0" dirty="0" smtClean="0">
                <a:solidFill>
                  <a:schemeClr val="tx1"/>
                </a:solidFill>
                <a:latin typeface="Calibri" panose="020F0502020204030204" pitchFamily="34" charset="0"/>
              </a:rPr>
              <a:t>Le PEV est appliqué sur </a:t>
            </a:r>
            <a:r>
              <a:rPr lang="fr-FR" sz="800" dirty="0" smtClean="0">
                <a:solidFill>
                  <a:schemeClr val="tx1"/>
                </a:solidFill>
                <a:latin typeface="Calibri" panose="020F0502020204030204" pitchFamily="34" charset="0"/>
              </a:rPr>
              <a:t>100%</a:t>
            </a:r>
            <a:r>
              <a:rPr lang="fr-FR" sz="800" b="0" dirty="0" smtClean="0">
                <a:solidFill>
                  <a:schemeClr val="tx1"/>
                </a:solidFill>
                <a:latin typeface="Calibri" panose="020F0502020204030204" pitchFamily="34" charset="0"/>
              </a:rPr>
              <a:t> des véhicules Renault.</a:t>
            </a:r>
          </a:p>
          <a:p>
            <a:pPr marL="0" marR="0" lvl="0" indent="0" algn="just" defTabSz="914400" rtl="0" eaLnBrk="0" fontAlgn="base" latinLnBrk="0" hangingPunct="0">
              <a:lnSpc>
                <a:spcPct val="100000"/>
              </a:lnSpc>
              <a:spcBef>
                <a:spcPct val="30000"/>
              </a:spcBef>
              <a:spcAft>
                <a:spcPct val="0"/>
              </a:spcAft>
              <a:buClr>
                <a:schemeClr val="accent1"/>
              </a:buClr>
              <a:buSzTx/>
              <a:buFont typeface="Arial" panose="020B0604020202020204" pitchFamily="34" charset="0"/>
              <a:buNone/>
              <a:tabLst/>
              <a:defRPr/>
            </a:pPr>
            <a:r>
              <a:rPr lang="fr-FR" sz="800" b="0" baseline="0" dirty="0" smtClean="0">
                <a:solidFill>
                  <a:schemeClr val="tx1"/>
                </a:solidFill>
                <a:latin typeface="Calibri" panose="020F0502020204030204" pitchFamily="34" charset="0"/>
              </a:rPr>
              <a:t>(PHASE 4 =&gt; apprentissage, PHASE 6 =&gt; </a:t>
            </a:r>
            <a:r>
              <a:rPr lang="fr-FR" sz="800" b="0" baseline="0" dirty="0" err="1" smtClean="0">
                <a:solidFill>
                  <a:schemeClr val="tx1"/>
                </a:solidFill>
                <a:latin typeface="Calibri" panose="020F0502020204030204" pitchFamily="34" charset="0"/>
              </a:rPr>
              <a:t>Vérif</a:t>
            </a:r>
            <a:r>
              <a:rPr lang="fr-FR" sz="800" b="0" baseline="0" dirty="0" smtClean="0">
                <a:solidFill>
                  <a:schemeClr val="tx1"/>
                </a:solidFill>
                <a:latin typeface="Calibri" panose="020F0502020204030204" pitchFamily="34" charset="0"/>
              </a:rPr>
              <a:t> et certification)</a:t>
            </a:r>
            <a:endParaRPr lang="fr-FR" dirty="0"/>
          </a:p>
        </p:txBody>
      </p:sp>
    </p:spTree>
    <p:extLst>
      <p:ext uri="{BB962C8B-B14F-4D97-AF65-F5344CB8AC3E}">
        <p14:creationId xmlns:p14="http://schemas.microsoft.com/office/powerpoint/2010/main" val="1159610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 , le besoin de mon stage</a:t>
            </a:r>
            <a:r>
              <a:rPr lang="fr-FR" baseline="0" dirty="0" smtClean="0"/>
              <a:t> est de créer…</a:t>
            </a:r>
          </a:p>
          <a:p>
            <a:r>
              <a:rPr lang="fr-FR" sz="700" b="0" baseline="0" dirty="0" smtClean="0">
                <a:solidFill>
                  <a:schemeClr val="tx1"/>
                </a:solidFill>
                <a:latin typeface="Calibri" panose="020F0502020204030204" pitchFamily="34" charset="0"/>
              </a:rPr>
              <a:t>3 périmètres pour cet objectif:</a:t>
            </a:r>
          </a:p>
          <a:p>
            <a:r>
              <a:rPr lang="fr-FR" sz="700" b="1" baseline="0" dirty="0" smtClean="0">
                <a:solidFill>
                  <a:schemeClr val="tx1"/>
                </a:solidFill>
                <a:latin typeface="Calibri" panose="020F0502020204030204" pitchFamily="34" charset="0"/>
              </a:rPr>
              <a:t>1) Concepteur</a:t>
            </a:r>
            <a:r>
              <a:rPr lang="fr-FR" sz="700" b="0" baseline="0" dirty="0" smtClean="0">
                <a:solidFill>
                  <a:schemeClr val="tx1"/>
                </a:solidFill>
                <a:latin typeface="Calibri" panose="020F0502020204030204" pitchFamily="34" charset="0"/>
              </a:rPr>
              <a:t>: crée des codes de defaults (exemple airbag) pour les assigner au bon calculateur</a:t>
            </a:r>
            <a:endParaRPr lang="fr-FR" sz="700" baseline="0" dirty="0" smtClean="0"/>
          </a:p>
          <a:p>
            <a:r>
              <a:rPr lang="fr-FR" sz="700" b="1" baseline="0" dirty="0" smtClean="0">
                <a:solidFill>
                  <a:schemeClr val="tx1"/>
                </a:solidFill>
                <a:latin typeface="Calibri" panose="020F0502020204030204" pitchFamily="34" charset="0"/>
              </a:rPr>
              <a:t>2) Admin</a:t>
            </a:r>
            <a:r>
              <a:rPr lang="fr-FR" sz="700" b="0" baseline="0" dirty="0" smtClean="0">
                <a:solidFill>
                  <a:schemeClr val="tx1"/>
                </a:solidFill>
                <a:latin typeface="Calibri" panose="020F0502020204030204" pitchFamily="34" charset="0"/>
              </a:rPr>
              <a:t>: chargé de créer les messages,</a:t>
            </a:r>
          </a:p>
          <a:p>
            <a:r>
              <a:rPr lang="fr-FR" sz="700" b="1" baseline="0" dirty="0" smtClean="0">
                <a:solidFill>
                  <a:schemeClr val="tx1"/>
                </a:solidFill>
                <a:latin typeface="Calibri" panose="020F0502020204030204" pitchFamily="34" charset="0"/>
              </a:rPr>
              <a:t>3) </a:t>
            </a:r>
            <a:r>
              <a:rPr lang="fr-FR" sz="700" b="1" baseline="0" dirty="0" err="1" smtClean="0">
                <a:solidFill>
                  <a:schemeClr val="tx1"/>
                </a:solidFill>
                <a:latin typeface="Calibri" panose="020F0502020204030204" pitchFamily="34" charset="0"/>
              </a:rPr>
              <a:t>Trad</a:t>
            </a:r>
            <a:r>
              <a:rPr lang="fr-FR" sz="700" b="0" baseline="0" dirty="0" smtClean="0">
                <a:solidFill>
                  <a:schemeClr val="tx1"/>
                </a:solidFill>
                <a:latin typeface="Calibri" panose="020F0502020204030204" pitchFamily="34" charset="0"/>
              </a:rPr>
              <a:t>: chargé de </a:t>
            </a:r>
            <a:r>
              <a:rPr lang="fr-FR" sz="700" b="0" baseline="0" dirty="0" err="1" smtClean="0">
                <a:solidFill>
                  <a:schemeClr val="tx1"/>
                </a:solidFill>
                <a:latin typeface="Calibri" panose="020F0502020204030204" pitchFamily="34" charset="0"/>
              </a:rPr>
              <a:t>trad</a:t>
            </a:r>
            <a:r>
              <a:rPr lang="fr-FR" sz="700" b="0" baseline="0" dirty="0" smtClean="0">
                <a:solidFill>
                  <a:schemeClr val="tx1"/>
                </a:solidFill>
                <a:latin typeface="Calibri" panose="020F0502020204030204" pitchFamily="34" charset="0"/>
              </a:rPr>
              <a:t> dans les 13 langues ou sont implanté les usines</a:t>
            </a:r>
            <a:endParaRPr lang="fr-FR" sz="700" b="1" baseline="0" dirty="0" smtClean="0">
              <a:solidFill>
                <a:schemeClr val="tx1"/>
              </a:solidFill>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
                <a:schemeClr val="accent1"/>
              </a:buClr>
              <a:buSzTx/>
              <a:buFont typeface="Wingdings" pitchFamily="2" charset="2"/>
              <a:buNone/>
              <a:tabLst/>
              <a:defRPr/>
            </a:pPr>
            <a:r>
              <a:rPr lang="fr-FR" sz="700" baseline="0" dirty="0" smtClean="0"/>
              <a:t>Photo schématique vue en Neuroscience</a:t>
            </a:r>
            <a:endParaRPr lang="fr-FR" sz="700" dirty="0" smtClean="0"/>
          </a:p>
          <a:p>
            <a:r>
              <a:rPr lang="fr-FR" sz="700" b="0" baseline="0" dirty="0" smtClean="0">
                <a:solidFill>
                  <a:schemeClr val="tx1"/>
                </a:solidFill>
                <a:latin typeface="Calibri" panose="020F0502020204030204" pitchFamily="34" charset="0"/>
              </a:rPr>
              <a:t>: … ,</a:t>
            </a:r>
          </a:p>
        </p:txBody>
      </p:sp>
    </p:spTree>
    <p:extLst>
      <p:ext uri="{BB962C8B-B14F-4D97-AF65-F5344CB8AC3E}">
        <p14:creationId xmlns:p14="http://schemas.microsoft.com/office/powerpoint/2010/main" val="338536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600" kern="1200" dirty="0" smtClean="0">
                <a:solidFill>
                  <a:schemeClr val="tx1"/>
                </a:solidFill>
                <a:effectLst/>
                <a:latin typeface="Arial" pitchFamily="-28" charset="0"/>
                <a:ea typeface="MS PGothic" pitchFamily="34" charset="-128"/>
                <a:cs typeface="ＭＳ Ｐゴシック" pitchFamily="-28" charset="-128"/>
              </a:rPr>
              <a:t>COMMENT METTRE EN LIEN AUTOMOBILE ET ACCESSIBLITE NUMERIQUE DANS LE DEVELOPPEMENT D’UN SITE WEB DE GESTION DES ERREURS ?</a:t>
            </a:r>
            <a:endParaRPr lang="fr-FR" dirty="0"/>
          </a:p>
        </p:txBody>
      </p:sp>
    </p:spTree>
    <p:extLst>
      <p:ext uri="{BB962C8B-B14F-4D97-AF65-F5344CB8AC3E}">
        <p14:creationId xmlns:p14="http://schemas.microsoft.com/office/powerpoint/2010/main" val="141652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Site internet</a:t>
            </a:r>
            <a:r>
              <a:rPr lang="fr-FR" baseline="0" dirty="0" smtClean="0"/>
              <a:t> réalisé de A à Z avec base de données et 3 gestions de sessions différentes.</a:t>
            </a:r>
          </a:p>
          <a:p>
            <a:r>
              <a:rPr lang="fr-FR" baseline="0" dirty="0" smtClean="0"/>
              <a:t>Le groupe : permet à un novice de découvrir le lien entre le Groupe Renault et la gestion des DTC</a:t>
            </a:r>
            <a:endParaRPr lang="fr-FR" dirty="0"/>
          </a:p>
        </p:txBody>
      </p:sp>
    </p:spTree>
    <p:extLst>
      <p:ext uri="{BB962C8B-B14F-4D97-AF65-F5344CB8AC3E}">
        <p14:creationId xmlns:p14="http://schemas.microsoft.com/office/powerpoint/2010/main" val="203834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Outil</a:t>
            </a:r>
            <a:r>
              <a:rPr lang="fr-FR" baseline="0" dirty="0" smtClean="0"/>
              <a:t> non utilisé mais déjà présent dans l’entête</a:t>
            </a:r>
            <a:endParaRPr lang="fr-FR" dirty="0"/>
          </a:p>
        </p:txBody>
      </p:sp>
    </p:spTree>
    <p:extLst>
      <p:ext uri="{BB962C8B-B14F-4D97-AF65-F5344CB8AC3E}">
        <p14:creationId xmlns:p14="http://schemas.microsoft.com/office/powerpoint/2010/main" val="418857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itle">
    <p:spTree>
      <p:nvGrpSpPr>
        <p:cNvPr id="1" name=""/>
        <p:cNvGrpSpPr/>
        <p:nvPr/>
      </p:nvGrpSpPr>
      <p:grpSpPr>
        <a:xfrm>
          <a:off x="0" y="0"/>
          <a:ext cx="0" cy="0"/>
          <a:chOff x="0" y="0"/>
          <a:chExt cx="0" cy="0"/>
        </a:xfrm>
      </p:grpSpPr>
      <p:sp>
        <p:nvSpPr>
          <p:cNvPr id="93" name="Espace réservé pour une image  5"/>
          <p:cNvSpPr>
            <a:spLocks noGrp="1"/>
          </p:cNvSpPr>
          <p:nvPr>
            <p:ph type="pic" sz="quarter" idx="10"/>
          </p:nvPr>
        </p:nvSpPr>
        <p:spPr>
          <a:xfrm>
            <a:off x="180975" y="180976"/>
            <a:ext cx="8785225" cy="2803524"/>
          </a:xfrm>
          <a:prstGeom prst="rect">
            <a:avLst/>
          </a:prstGeom>
        </p:spPr>
        <p:txBody>
          <a:bodyPr/>
          <a:lstStyle>
            <a:lvl1pPr marL="0" indent="0">
              <a:buFontTx/>
              <a:buNone/>
              <a:defRPr/>
            </a:lvl1pPr>
          </a:lstStyle>
          <a:p>
            <a:r>
              <a:rPr lang="fr-FR" dirty="0" smtClean="0"/>
              <a:t>Cliquez sur l'icône pour ajouter une image</a:t>
            </a:r>
            <a:endParaRPr lang="fr-FR" dirty="0"/>
          </a:p>
        </p:txBody>
      </p:sp>
      <p:sp>
        <p:nvSpPr>
          <p:cNvPr id="5" name="Rectangle 41"/>
          <p:cNvSpPr>
            <a:spLocks noGrp="1" noChangeArrowheads="1"/>
          </p:cNvSpPr>
          <p:nvPr>
            <p:ph type="title" hasCustomPrompt="1"/>
          </p:nvPr>
        </p:nvSpPr>
        <p:spPr bwMode="auto">
          <a:xfrm>
            <a:off x="180975" y="3022600"/>
            <a:ext cx="8785225" cy="140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2400" cap="all" baseline="0">
                <a:latin typeface="+mn-lt"/>
              </a:defRPr>
            </a:lvl1pPr>
          </a:lstStyle>
          <a:p>
            <a:pPr lvl="0"/>
            <a:r>
              <a:rPr lang="fr-FR" dirty="0" smtClean="0"/>
              <a:t>PRESENTATION TITLE</a:t>
            </a:r>
          </a:p>
        </p:txBody>
      </p:sp>
    </p:spTree>
    <p:extLst>
      <p:ext uri="{BB962C8B-B14F-4D97-AF65-F5344CB8AC3E}">
        <p14:creationId xmlns:p14="http://schemas.microsoft.com/office/powerpoint/2010/main" val="42420675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22469"/>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11" name="Group 4"/>
          <p:cNvGrpSpPr>
            <a:grpSpLocks noChangeAspect="1"/>
          </p:cNvGrpSpPr>
          <p:nvPr userDrawn="1"/>
        </p:nvGrpSpPr>
        <p:grpSpPr bwMode="auto">
          <a:xfrm>
            <a:off x="3770010" y="2330533"/>
            <a:ext cx="1603980" cy="482435"/>
            <a:chOff x="3348" y="2012"/>
            <a:chExt cx="984" cy="296"/>
          </a:xfrm>
        </p:grpSpPr>
        <p:sp>
          <p:nvSpPr>
            <p:cNvPr id="21" name="AutoShape 3"/>
            <p:cNvSpPr>
              <a:spLocks noChangeAspect="1" noChangeArrowheads="1" noTextEdit="1"/>
            </p:cNvSpPr>
            <p:nvPr/>
          </p:nvSpPr>
          <p:spPr bwMode="auto">
            <a:xfrm>
              <a:off x="3348" y="2012"/>
              <a:ext cx="98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2" name="Freeform 5"/>
            <p:cNvSpPr>
              <a:spLocks/>
            </p:cNvSpPr>
            <p:nvPr/>
          </p:nvSpPr>
          <p:spPr bwMode="auto">
            <a:xfrm>
              <a:off x="3348" y="2016"/>
              <a:ext cx="252" cy="286"/>
            </a:xfrm>
            <a:custGeom>
              <a:avLst/>
              <a:gdLst>
                <a:gd name="T0" fmla="*/ 0 w 252"/>
                <a:gd name="T1" fmla="*/ 0 h 286"/>
                <a:gd name="T2" fmla="*/ 84 w 252"/>
                <a:gd name="T3" fmla="*/ 0 h 286"/>
                <a:gd name="T4" fmla="*/ 126 w 252"/>
                <a:gd name="T5" fmla="*/ 202 h 286"/>
                <a:gd name="T6" fmla="*/ 126 w 252"/>
                <a:gd name="T7" fmla="*/ 202 h 286"/>
                <a:gd name="T8" fmla="*/ 168 w 252"/>
                <a:gd name="T9" fmla="*/ 0 h 286"/>
                <a:gd name="T10" fmla="*/ 252 w 252"/>
                <a:gd name="T11" fmla="*/ 0 h 286"/>
                <a:gd name="T12" fmla="*/ 252 w 252"/>
                <a:gd name="T13" fmla="*/ 286 h 286"/>
                <a:gd name="T14" fmla="*/ 200 w 252"/>
                <a:gd name="T15" fmla="*/ 286 h 286"/>
                <a:gd name="T16" fmla="*/ 200 w 252"/>
                <a:gd name="T17" fmla="*/ 58 h 286"/>
                <a:gd name="T18" fmla="*/ 200 w 252"/>
                <a:gd name="T19" fmla="*/ 58 h 286"/>
                <a:gd name="T20" fmla="*/ 148 w 252"/>
                <a:gd name="T21" fmla="*/ 286 h 286"/>
                <a:gd name="T22" fmla="*/ 104 w 252"/>
                <a:gd name="T23" fmla="*/ 286 h 286"/>
                <a:gd name="T24" fmla="*/ 52 w 252"/>
                <a:gd name="T25" fmla="*/ 58 h 286"/>
                <a:gd name="T26" fmla="*/ 52 w 252"/>
                <a:gd name="T27" fmla="*/ 58 h 286"/>
                <a:gd name="T28" fmla="*/ 52 w 252"/>
                <a:gd name="T29" fmla="*/ 286 h 286"/>
                <a:gd name="T30" fmla="*/ 0 w 252"/>
                <a:gd name="T31" fmla="*/ 286 h 286"/>
                <a:gd name="T32" fmla="*/ 0 w 252"/>
                <a:gd name="T3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86">
                  <a:moveTo>
                    <a:pt x="0" y="0"/>
                  </a:moveTo>
                  <a:lnTo>
                    <a:pt x="84" y="0"/>
                  </a:lnTo>
                  <a:lnTo>
                    <a:pt x="126" y="202"/>
                  </a:lnTo>
                  <a:lnTo>
                    <a:pt x="126" y="202"/>
                  </a:lnTo>
                  <a:lnTo>
                    <a:pt x="168" y="0"/>
                  </a:lnTo>
                  <a:lnTo>
                    <a:pt x="252" y="0"/>
                  </a:lnTo>
                  <a:lnTo>
                    <a:pt x="252" y="286"/>
                  </a:lnTo>
                  <a:lnTo>
                    <a:pt x="200" y="286"/>
                  </a:lnTo>
                  <a:lnTo>
                    <a:pt x="200" y="58"/>
                  </a:lnTo>
                  <a:lnTo>
                    <a:pt x="200" y="58"/>
                  </a:lnTo>
                  <a:lnTo>
                    <a:pt x="148" y="286"/>
                  </a:lnTo>
                  <a:lnTo>
                    <a:pt x="104" y="286"/>
                  </a:lnTo>
                  <a:lnTo>
                    <a:pt x="52" y="58"/>
                  </a:lnTo>
                  <a:lnTo>
                    <a:pt x="52" y="58"/>
                  </a:lnTo>
                  <a:lnTo>
                    <a:pt x="52" y="286"/>
                  </a:lnTo>
                  <a:lnTo>
                    <a:pt x="0" y="286"/>
                  </a:lnTo>
                  <a:lnTo>
                    <a:pt x="0" y="0"/>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3" name="Freeform 6"/>
            <p:cNvSpPr>
              <a:spLocks/>
            </p:cNvSpPr>
            <p:nvPr/>
          </p:nvSpPr>
          <p:spPr bwMode="auto">
            <a:xfrm>
              <a:off x="3642" y="2016"/>
              <a:ext cx="164" cy="286"/>
            </a:xfrm>
            <a:custGeom>
              <a:avLst/>
              <a:gdLst>
                <a:gd name="T0" fmla="*/ 160 w 164"/>
                <a:gd name="T1" fmla="*/ 0 h 286"/>
                <a:gd name="T2" fmla="*/ 160 w 164"/>
                <a:gd name="T3" fmla="*/ 48 h 286"/>
                <a:gd name="T4" fmla="*/ 58 w 164"/>
                <a:gd name="T5" fmla="*/ 48 h 286"/>
                <a:gd name="T6" fmla="*/ 58 w 164"/>
                <a:gd name="T7" fmla="*/ 116 h 286"/>
                <a:gd name="T8" fmla="*/ 154 w 164"/>
                <a:gd name="T9" fmla="*/ 116 h 286"/>
                <a:gd name="T10" fmla="*/ 154 w 164"/>
                <a:gd name="T11" fmla="*/ 162 h 286"/>
                <a:gd name="T12" fmla="*/ 58 w 164"/>
                <a:gd name="T13" fmla="*/ 162 h 286"/>
                <a:gd name="T14" fmla="*/ 58 w 164"/>
                <a:gd name="T15" fmla="*/ 240 h 286"/>
                <a:gd name="T16" fmla="*/ 164 w 164"/>
                <a:gd name="T17" fmla="*/ 240 h 286"/>
                <a:gd name="T18" fmla="*/ 164 w 164"/>
                <a:gd name="T19" fmla="*/ 286 h 286"/>
                <a:gd name="T20" fmla="*/ 0 w 164"/>
                <a:gd name="T21" fmla="*/ 286 h 286"/>
                <a:gd name="T22" fmla="*/ 0 w 164"/>
                <a:gd name="T23" fmla="*/ 0 h 286"/>
                <a:gd name="T24" fmla="*/ 160 w 16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86">
                  <a:moveTo>
                    <a:pt x="160" y="0"/>
                  </a:moveTo>
                  <a:lnTo>
                    <a:pt x="160" y="48"/>
                  </a:lnTo>
                  <a:lnTo>
                    <a:pt x="58" y="48"/>
                  </a:lnTo>
                  <a:lnTo>
                    <a:pt x="58" y="116"/>
                  </a:lnTo>
                  <a:lnTo>
                    <a:pt x="154" y="116"/>
                  </a:lnTo>
                  <a:lnTo>
                    <a:pt x="154" y="162"/>
                  </a:lnTo>
                  <a:lnTo>
                    <a:pt x="58" y="162"/>
                  </a:lnTo>
                  <a:lnTo>
                    <a:pt x="58" y="240"/>
                  </a:lnTo>
                  <a:lnTo>
                    <a:pt x="164" y="240"/>
                  </a:lnTo>
                  <a:lnTo>
                    <a:pt x="164" y="286"/>
                  </a:lnTo>
                  <a:lnTo>
                    <a:pt x="0" y="286"/>
                  </a:lnTo>
                  <a:lnTo>
                    <a:pt x="0" y="0"/>
                  </a:lnTo>
                  <a:lnTo>
                    <a:pt x="160" y="0"/>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 name="Freeform 7"/>
            <p:cNvSpPr>
              <a:spLocks noEditPoints="1"/>
            </p:cNvSpPr>
            <p:nvPr/>
          </p:nvSpPr>
          <p:spPr bwMode="auto">
            <a:xfrm>
              <a:off x="3834" y="2016"/>
              <a:ext cx="194" cy="286"/>
            </a:xfrm>
            <a:custGeom>
              <a:avLst/>
              <a:gdLst>
                <a:gd name="T0" fmla="*/ 106 w 194"/>
                <a:gd name="T1" fmla="*/ 0 h 286"/>
                <a:gd name="T2" fmla="*/ 124 w 194"/>
                <a:gd name="T3" fmla="*/ 2 h 286"/>
                <a:gd name="T4" fmla="*/ 152 w 194"/>
                <a:gd name="T5" fmla="*/ 12 h 286"/>
                <a:gd name="T6" fmla="*/ 172 w 194"/>
                <a:gd name="T7" fmla="*/ 30 h 286"/>
                <a:gd name="T8" fmla="*/ 182 w 194"/>
                <a:gd name="T9" fmla="*/ 58 h 286"/>
                <a:gd name="T10" fmla="*/ 182 w 194"/>
                <a:gd name="T11" fmla="*/ 74 h 286"/>
                <a:gd name="T12" fmla="*/ 180 w 194"/>
                <a:gd name="T13" fmla="*/ 100 h 286"/>
                <a:gd name="T14" fmla="*/ 172 w 194"/>
                <a:gd name="T15" fmla="*/ 122 h 286"/>
                <a:gd name="T16" fmla="*/ 156 w 194"/>
                <a:gd name="T17" fmla="*/ 136 h 286"/>
                <a:gd name="T18" fmla="*/ 136 w 194"/>
                <a:gd name="T19" fmla="*/ 144 h 286"/>
                <a:gd name="T20" fmla="*/ 136 w 194"/>
                <a:gd name="T21" fmla="*/ 146 h 286"/>
                <a:gd name="T22" fmla="*/ 158 w 194"/>
                <a:gd name="T23" fmla="*/ 152 h 286"/>
                <a:gd name="T24" fmla="*/ 172 w 194"/>
                <a:gd name="T25" fmla="*/ 168 h 286"/>
                <a:gd name="T26" fmla="*/ 180 w 194"/>
                <a:gd name="T27" fmla="*/ 194 h 286"/>
                <a:gd name="T28" fmla="*/ 182 w 194"/>
                <a:gd name="T29" fmla="*/ 232 h 286"/>
                <a:gd name="T30" fmla="*/ 184 w 194"/>
                <a:gd name="T31" fmla="*/ 268 h 286"/>
                <a:gd name="T32" fmla="*/ 190 w 194"/>
                <a:gd name="T33" fmla="*/ 282 h 286"/>
                <a:gd name="T34" fmla="*/ 194 w 194"/>
                <a:gd name="T35" fmla="*/ 286 h 286"/>
                <a:gd name="T36" fmla="*/ 132 w 194"/>
                <a:gd name="T37" fmla="*/ 286 h 286"/>
                <a:gd name="T38" fmla="*/ 126 w 194"/>
                <a:gd name="T39" fmla="*/ 272 h 286"/>
                <a:gd name="T40" fmla="*/ 122 w 194"/>
                <a:gd name="T41" fmla="*/ 202 h 286"/>
                <a:gd name="T42" fmla="*/ 120 w 194"/>
                <a:gd name="T43" fmla="*/ 186 h 286"/>
                <a:gd name="T44" fmla="*/ 114 w 194"/>
                <a:gd name="T45" fmla="*/ 176 h 286"/>
                <a:gd name="T46" fmla="*/ 104 w 194"/>
                <a:gd name="T47" fmla="*/ 168 h 286"/>
                <a:gd name="T48" fmla="*/ 88 w 194"/>
                <a:gd name="T49" fmla="*/ 166 h 286"/>
                <a:gd name="T50" fmla="*/ 58 w 194"/>
                <a:gd name="T51" fmla="*/ 286 h 286"/>
                <a:gd name="T52" fmla="*/ 0 w 194"/>
                <a:gd name="T53" fmla="*/ 0 h 286"/>
                <a:gd name="T54" fmla="*/ 82 w 194"/>
                <a:gd name="T55" fmla="*/ 126 h 286"/>
                <a:gd name="T56" fmla="*/ 92 w 194"/>
                <a:gd name="T57" fmla="*/ 124 h 286"/>
                <a:gd name="T58" fmla="*/ 108 w 194"/>
                <a:gd name="T59" fmla="*/ 120 h 286"/>
                <a:gd name="T60" fmla="*/ 118 w 194"/>
                <a:gd name="T61" fmla="*/ 110 h 286"/>
                <a:gd name="T62" fmla="*/ 124 w 194"/>
                <a:gd name="T63" fmla="*/ 94 h 286"/>
                <a:gd name="T64" fmla="*/ 126 w 194"/>
                <a:gd name="T65" fmla="*/ 82 h 286"/>
                <a:gd name="T66" fmla="*/ 122 w 194"/>
                <a:gd name="T67" fmla="*/ 66 h 286"/>
                <a:gd name="T68" fmla="*/ 116 w 194"/>
                <a:gd name="T69" fmla="*/ 52 h 286"/>
                <a:gd name="T70" fmla="*/ 102 w 194"/>
                <a:gd name="T71" fmla="*/ 46 h 286"/>
                <a:gd name="T72" fmla="*/ 86 w 194"/>
                <a:gd name="T73" fmla="*/ 44 h 286"/>
                <a:gd name="T74" fmla="*/ 58 w 194"/>
                <a:gd name="T75" fmla="*/ 12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4" h="286">
                  <a:moveTo>
                    <a:pt x="0" y="0"/>
                  </a:moveTo>
                  <a:lnTo>
                    <a:pt x="106" y="0"/>
                  </a:lnTo>
                  <a:lnTo>
                    <a:pt x="106" y="0"/>
                  </a:lnTo>
                  <a:lnTo>
                    <a:pt x="124" y="2"/>
                  </a:lnTo>
                  <a:lnTo>
                    <a:pt x="138" y="6"/>
                  </a:lnTo>
                  <a:lnTo>
                    <a:pt x="152" y="12"/>
                  </a:lnTo>
                  <a:lnTo>
                    <a:pt x="162" y="20"/>
                  </a:lnTo>
                  <a:lnTo>
                    <a:pt x="172" y="30"/>
                  </a:lnTo>
                  <a:lnTo>
                    <a:pt x="178" y="42"/>
                  </a:lnTo>
                  <a:lnTo>
                    <a:pt x="182" y="58"/>
                  </a:lnTo>
                  <a:lnTo>
                    <a:pt x="182" y="74"/>
                  </a:lnTo>
                  <a:lnTo>
                    <a:pt x="182" y="74"/>
                  </a:lnTo>
                  <a:lnTo>
                    <a:pt x="182" y="88"/>
                  </a:lnTo>
                  <a:lnTo>
                    <a:pt x="180" y="100"/>
                  </a:lnTo>
                  <a:lnTo>
                    <a:pt x="176" y="112"/>
                  </a:lnTo>
                  <a:lnTo>
                    <a:pt x="172" y="122"/>
                  </a:lnTo>
                  <a:lnTo>
                    <a:pt x="164" y="130"/>
                  </a:lnTo>
                  <a:lnTo>
                    <a:pt x="156" y="136"/>
                  </a:lnTo>
                  <a:lnTo>
                    <a:pt x="146" y="142"/>
                  </a:lnTo>
                  <a:lnTo>
                    <a:pt x="136" y="144"/>
                  </a:lnTo>
                  <a:lnTo>
                    <a:pt x="136" y="146"/>
                  </a:lnTo>
                  <a:lnTo>
                    <a:pt x="136" y="146"/>
                  </a:lnTo>
                  <a:lnTo>
                    <a:pt x="148" y="148"/>
                  </a:lnTo>
                  <a:lnTo>
                    <a:pt x="158" y="152"/>
                  </a:lnTo>
                  <a:lnTo>
                    <a:pt x="166" y="160"/>
                  </a:lnTo>
                  <a:lnTo>
                    <a:pt x="172" y="168"/>
                  </a:lnTo>
                  <a:lnTo>
                    <a:pt x="176" y="180"/>
                  </a:lnTo>
                  <a:lnTo>
                    <a:pt x="180" y="194"/>
                  </a:lnTo>
                  <a:lnTo>
                    <a:pt x="182" y="232"/>
                  </a:lnTo>
                  <a:lnTo>
                    <a:pt x="182" y="232"/>
                  </a:lnTo>
                  <a:lnTo>
                    <a:pt x="182" y="252"/>
                  </a:lnTo>
                  <a:lnTo>
                    <a:pt x="184" y="268"/>
                  </a:lnTo>
                  <a:lnTo>
                    <a:pt x="188" y="278"/>
                  </a:lnTo>
                  <a:lnTo>
                    <a:pt x="190" y="282"/>
                  </a:lnTo>
                  <a:lnTo>
                    <a:pt x="194" y="284"/>
                  </a:lnTo>
                  <a:lnTo>
                    <a:pt x="194" y="286"/>
                  </a:lnTo>
                  <a:lnTo>
                    <a:pt x="132" y="286"/>
                  </a:lnTo>
                  <a:lnTo>
                    <a:pt x="132" y="286"/>
                  </a:lnTo>
                  <a:lnTo>
                    <a:pt x="128" y="280"/>
                  </a:lnTo>
                  <a:lnTo>
                    <a:pt x="126" y="272"/>
                  </a:lnTo>
                  <a:lnTo>
                    <a:pt x="124" y="256"/>
                  </a:lnTo>
                  <a:lnTo>
                    <a:pt x="122" y="202"/>
                  </a:lnTo>
                  <a:lnTo>
                    <a:pt x="122" y="202"/>
                  </a:lnTo>
                  <a:lnTo>
                    <a:pt x="120" y="186"/>
                  </a:lnTo>
                  <a:lnTo>
                    <a:pt x="118" y="180"/>
                  </a:lnTo>
                  <a:lnTo>
                    <a:pt x="114" y="176"/>
                  </a:lnTo>
                  <a:lnTo>
                    <a:pt x="110" y="170"/>
                  </a:lnTo>
                  <a:lnTo>
                    <a:pt x="104" y="168"/>
                  </a:lnTo>
                  <a:lnTo>
                    <a:pt x="98" y="166"/>
                  </a:lnTo>
                  <a:lnTo>
                    <a:pt x="88" y="166"/>
                  </a:lnTo>
                  <a:lnTo>
                    <a:pt x="58" y="166"/>
                  </a:lnTo>
                  <a:lnTo>
                    <a:pt x="58" y="286"/>
                  </a:lnTo>
                  <a:lnTo>
                    <a:pt x="0" y="286"/>
                  </a:lnTo>
                  <a:lnTo>
                    <a:pt x="0" y="0"/>
                  </a:lnTo>
                  <a:close/>
                  <a:moveTo>
                    <a:pt x="58" y="126"/>
                  </a:moveTo>
                  <a:lnTo>
                    <a:pt x="82" y="126"/>
                  </a:lnTo>
                  <a:lnTo>
                    <a:pt x="82" y="126"/>
                  </a:lnTo>
                  <a:lnTo>
                    <a:pt x="92" y="124"/>
                  </a:lnTo>
                  <a:lnTo>
                    <a:pt x="100" y="124"/>
                  </a:lnTo>
                  <a:lnTo>
                    <a:pt x="108" y="120"/>
                  </a:lnTo>
                  <a:lnTo>
                    <a:pt x="114" y="116"/>
                  </a:lnTo>
                  <a:lnTo>
                    <a:pt x="118" y="110"/>
                  </a:lnTo>
                  <a:lnTo>
                    <a:pt x="122" y="102"/>
                  </a:lnTo>
                  <a:lnTo>
                    <a:pt x="124" y="94"/>
                  </a:lnTo>
                  <a:lnTo>
                    <a:pt x="126" y="82"/>
                  </a:lnTo>
                  <a:lnTo>
                    <a:pt x="126" y="82"/>
                  </a:lnTo>
                  <a:lnTo>
                    <a:pt x="124" y="74"/>
                  </a:lnTo>
                  <a:lnTo>
                    <a:pt x="122" y="66"/>
                  </a:lnTo>
                  <a:lnTo>
                    <a:pt x="120" y="58"/>
                  </a:lnTo>
                  <a:lnTo>
                    <a:pt x="116" y="52"/>
                  </a:lnTo>
                  <a:lnTo>
                    <a:pt x="110" y="48"/>
                  </a:lnTo>
                  <a:lnTo>
                    <a:pt x="102" y="46"/>
                  </a:lnTo>
                  <a:lnTo>
                    <a:pt x="94" y="44"/>
                  </a:lnTo>
                  <a:lnTo>
                    <a:pt x="86" y="44"/>
                  </a:lnTo>
                  <a:lnTo>
                    <a:pt x="58" y="44"/>
                  </a:lnTo>
                  <a:lnTo>
                    <a:pt x="58" y="126"/>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5" name="Freeform 8"/>
            <p:cNvSpPr>
              <a:spLocks/>
            </p:cNvSpPr>
            <p:nvPr/>
          </p:nvSpPr>
          <p:spPr bwMode="auto">
            <a:xfrm>
              <a:off x="4050" y="2012"/>
              <a:ext cx="188" cy="296"/>
            </a:xfrm>
            <a:custGeom>
              <a:avLst/>
              <a:gdLst>
                <a:gd name="T0" fmla="*/ 128 w 188"/>
                <a:gd name="T1" fmla="*/ 102 h 296"/>
                <a:gd name="T2" fmla="*/ 124 w 188"/>
                <a:gd name="T3" fmla="*/ 64 h 296"/>
                <a:gd name="T4" fmla="*/ 116 w 188"/>
                <a:gd name="T5" fmla="*/ 50 h 296"/>
                <a:gd name="T6" fmla="*/ 104 w 188"/>
                <a:gd name="T7" fmla="*/ 42 h 296"/>
                <a:gd name="T8" fmla="*/ 94 w 188"/>
                <a:gd name="T9" fmla="*/ 42 h 296"/>
                <a:gd name="T10" fmla="*/ 76 w 188"/>
                <a:gd name="T11" fmla="*/ 48 h 296"/>
                <a:gd name="T12" fmla="*/ 66 w 188"/>
                <a:gd name="T13" fmla="*/ 66 h 296"/>
                <a:gd name="T14" fmla="*/ 60 w 188"/>
                <a:gd name="T15" fmla="*/ 100 h 296"/>
                <a:gd name="T16" fmla="*/ 58 w 188"/>
                <a:gd name="T17" fmla="*/ 152 h 296"/>
                <a:gd name="T18" fmla="*/ 60 w 188"/>
                <a:gd name="T19" fmla="*/ 204 h 296"/>
                <a:gd name="T20" fmla="*/ 68 w 188"/>
                <a:gd name="T21" fmla="*/ 234 h 296"/>
                <a:gd name="T22" fmla="*/ 80 w 188"/>
                <a:gd name="T23" fmla="*/ 250 h 296"/>
                <a:gd name="T24" fmla="*/ 96 w 188"/>
                <a:gd name="T25" fmla="*/ 254 h 296"/>
                <a:gd name="T26" fmla="*/ 102 w 188"/>
                <a:gd name="T27" fmla="*/ 252 h 296"/>
                <a:gd name="T28" fmla="*/ 116 w 188"/>
                <a:gd name="T29" fmla="*/ 246 h 296"/>
                <a:gd name="T30" fmla="*/ 126 w 188"/>
                <a:gd name="T31" fmla="*/ 232 h 296"/>
                <a:gd name="T32" fmla="*/ 130 w 188"/>
                <a:gd name="T33" fmla="*/ 202 h 296"/>
                <a:gd name="T34" fmla="*/ 188 w 188"/>
                <a:gd name="T35" fmla="*/ 182 h 296"/>
                <a:gd name="T36" fmla="*/ 188 w 188"/>
                <a:gd name="T37" fmla="*/ 204 h 296"/>
                <a:gd name="T38" fmla="*/ 180 w 188"/>
                <a:gd name="T39" fmla="*/ 244 h 296"/>
                <a:gd name="T40" fmla="*/ 166 w 188"/>
                <a:gd name="T41" fmla="*/ 270 h 296"/>
                <a:gd name="T42" fmla="*/ 152 w 188"/>
                <a:gd name="T43" fmla="*/ 282 h 296"/>
                <a:gd name="T44" fmla="*/ 134 w 188"/>
                <a:gd name="T45" fmla="*/ 290 h 296"/>
                <a:gd name="T46" fmla="*/ 112 w 188"/>
                <a:gd name="T47" fmla="*/ 296 h 296"/>
                <a:gd name="T48" fmla="*/ 98 w 188"/>
                <a:gd name="T49" fmla="*/ 296 h 296"/>
                <a:gd name="T50" fmla="*/ 70 w 188"/>
                <a:gd name="T51" fmla="*/ 294 h 296"/>
                <a:gd name="T52" fmla="*/ 46 w 188"/>
                <a:gd name="T53" fmla="*/ 284 h 296"/>
                <a:gd name="T54" fmla="*/ 30 w 188"/>
                <a:gd name="T55" fmla="*/ 272 h 296"/>
                <a:gd name="T56" fmla="*/ 18 w 188"/>
                <a:gd name="T57" fmla="*/ 254 h 296"/>
                <a:gd name="T58" fmla="*/ 8 w 188"/>
                <a:gd name="T59" fmla="*/ 232 h 296"/>
                <a:gd name="T60" fmla="*/ 2 w 188"/>
                <a:gd name="T61" fmla="*/ 178 h 296"/>
                <a:gd name="T62" fmla="*/ 0 w 188"/>
                <a:gd name="T63" fmla="*/ 148 h 296"/>
                <a:gd name="T64" fmla="*/ 4 w 188"/>
                <a:gd name="T65" fmla="*/ 88 h 296"/>
                <a:gd name="T66" fmla="*/ 12 w 188"/>
                <a:gd name="T67" fmla="*/ 52 h 296"/>
                <a:gd name="T68" fmla="*/ 22 w 188"/>
                <a:gd name="T69" fmla="*/ 32 h 296"/>
                <a:gd name="T70" fmla="*/ 38 w 188"/>
                <a:gd name="T71" fmla="*/ 16 h 296"/>
                <a:gd name="T72" fmla="*/ 58 w 188"/>
                <a:gd name="T73" fmla="*/ 6 h 296"/>
                <a:gd name="T74" fmla="*/ 82 w 188"/>
                <a:gd name="T75" fmla="*/ 0 h 296"/>
                <a:gd name="T76" fmla="*/ 98 w 188"/>
                <a:gd name="T77" fmla="*/ 0 h 296"/>
                <a:gd name="T78" fmla="*/ 126 w 188"/>
                <a:gd name="T79" fmla="*/ 2 h 296"/>
                <a:gd name="T80" fmla="*/ 146 w 188"/>
                <a:gd name="T81" fmla="*/ 10 h 296"/>
                <a:gd name="T82" fmla="*/ 162 w 188"/>
                <a:gd name="T83" fmla="*/ 20 h 296"/>
                <a:gd name="T84" fmla="*/ 174 w 188"/>
                <a:gd name="T85" fmla="*/ 34 h 296"/>
                <a:gd name="T86" fmla="*/ 184 w 188"/>
                <a:gd name="T87" fmla="*/ 68 h 296"/>
                <a:gd name="T88" fmla="*/ 186 w 188"/>
                <a:gd name="T89" fmla="*/ 10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8" h="296">
                  <a:moveTo>
                    <a:pt x="128" y="102"/>
                  </a:moveTo>
                  <a:lnTo>
                    <a:pt x="128" y="102"/>
                  </a:lnTo>
                  <a:lnTo>
                    <a:pt x="128" y="74"/>
                  </a:lnTo>
                  <a:lnTo>
                    <a:pt x="124" y="64"/>
                  </a:lnTo>
                  <a:lnTo>
                    <a:pt x="122" y="56"/>
                  </a:lnTo>
                  <a:lnTo>
                    <a:pt x="116" y="50"/>
                  </a:lnTo>
                  <a:lnTo>
                    <a:pt x="110" y="44"/>
                  </a:lnTo>
                  <a:lnTo>
                    <a:pt x="104" y="42"/>
                  </a:lnTo>
                  <a:lnTo>
                    <a:pt x="94" y="42"/>
                  </a:lnTo>
                  <a:lnTo>
                    <a:pt x="94" y="42"/>
                  </a:lnTo>
                  <a:lnTo>
                    <a:pt x="84" y="42"/>
                  </a:lnTo>
                  <a:lnTo>
                    <a:pt x="76" y="48"/>
                  </a:lnTo>
                  <a:lnTo>
                    <a:pt x="70" y="54"/>
                  </a:lnTo>
                  <a:lnTo>
                    <a:pt x="66" y="66"/>
                  </a:lnTo>
                  <a:lnTo>
                    <a:pt x="62" y="82"/>
                  </a:lnTo>
                  <a:lnTo>
                    <a:pt x="60" y="100"/>
                  </a:lnTo>
                  <a:lnTo>
                    <a:pt x="58" y="152"/>
                  </a:lnTo>
                  <a:lnTo>
                    <a:pt x="58" y="152"/>
                  </a:lnTo>
                  <a:lnTo>
                    <a:pt x="60" y="180"/>
                  </a:lnTo>
                  <a:lnTo>
                    <a:pt x="60" y="204"/>
                  </a:lnTo>
                  <a:lnTo>
                    <a:pt x="64" y="222"/>
                  </a:lnTo>
                  <a:lnTo>
                    <a:pt x="68" y="234"/>
                  </a:lnTo>
                  <a:lnTo>
                    <a:pt x="72" y="244"/>
                  </a:lnTo>
                  <a:lnTo>
                    <a:pt x="80" y="250"/>
                  </a:lnTo>
                  <a:lnTo>
                    <a:pt x="86" y="252"/>
                  </a:lnTo>
                  <a:lnTo>
                    <a:pt x="96" y="254"/>
                  </a:lnTo>
                  <a:lnTo>
                    <a:pt x="96" y="254"/>
                  </a:lnTo>
                  <a:lnTo>
                    <a:pt x="102" y="252"/>
                  </a:lnTo>
                  <a:lnTo>
                    <a:pt x="110" y="250"/>
                  </a:lnTo>
                  <a:lnTo>
                    <a:pt x="116" y="246"/>
                  </a:lnTo>
                  <a:lnTo>
                    <a:pt x="122" y="240"/>
                  </a:lnTo>
                  <a:lnTo>
                    <a:pt x="126" y="232"/>
                  </a:lnTo>
                  <a:lnTo>
                    <a:pt x="128" y="218"/>
                  </a:lnTo>
                  <a:lnTo>
                    <a:pt x="130" y="202"/>
                  </a:lnTo>
                  <a:lnTo>
                    <a:pt x="132" y="182"/>
                  </a:lnTo>
                  <a:lnTo>
                    <a:pt x="188" y="182"/>
                  </a:lnTo>
                  <a:lnTo>
                    <a:pt x="188" y="182"/>
                  </a:lnTo>
                  <a:lnTo>
                    <a:pt x="188" y="204"/>
                  </a:lnTo>
                  <a:lnTo>
                    <a:pt x="186" y="224"/>
                  </a:lnTo>
                  <a:lnTo>
                    <a:pt x="180" y="244"/>
                  </a:lnTo>
                  <a:lnTo>
                    <a:pt x="172" y="262"/>
                  </a:lnTo>
                  <a:lnTo>
                    <a:pt x="166" y="270"/>
                  </a:lnTo>
                  <a:lnTo>
                    <a:pt x="160" y="276"/>
                  </a:lnTo>
                  <a:lnTo>
                    <a:pt x="152" y="282"/>
                  </a:lnTo>
                  <a:lnTo>
                    <a:pt x="144" y="286"/>
                  </a:lnTo>
                  <a:lnTo>
                    <a:pt x="134" y="290"/>
                  </a:lnTo>
                  <a:lnTo>
                    <a:pt x="124" y="294"/>
                  </a:lnTo>
                  <a:lnTo>
                    <a:pt x="112" y="296"/>
                  </a:lnTo>
                  <a:lnTo>
                    <a:pt x="98" y="296"/>
                  </a:lnTo>
                  <a:lnTo>
                    <a:pt x="98" y="296"/>
                  </a:lnTo>
                  <a:lnTo>
                    <a:pt x="82" y="296"/>
                  </a:lnTo>
                  <a:lnTo>
                    <a:pt x="70" y="294"/>
                  </a:lnTo>
                  <a:lnTo>
                    <a:pt x="58" y="290"/>
                  </a:lnTo>
                  <a:lnTo>
                    <a:pt x="46" y="284"/>
                  </a:lnTo>
                  <a:lnTo>
                    <a:pt x="38" y="278"/>
                  </a:lnTo>
                  <a:lnTo>
                    <a:pt x="30" y="272"/>
                  </a:lnTo>
                  <a:lnTo>
                    <a:pt x="22" y="264"/>
                  </a:lnTo>
                  <a:lnTo>
                    <a:pt x="18" y="254"/>
                  </a:lnTo>
                  <a:lnTo>
                    <a:pt x="12" y="244"/>
                  </a:lnTo>
                  <a:lnTo>
                    <a:pt x="8" y="232"/>
                  </a:lnTo>
                  <a:lnTo>
                    <a:pt x="4" y="208"/>
                  </a:lnTo>
                  <a:lnTo>
                    <a:pt x="2" y="178"/>
                  </a:lnTo>
                  <a:lnTo>
                    <a:pt x="0" y="148"/>
                  </a:lnTo>
                  <a:lnTo>
                    <a:pt x="0" y="148"/>
                  </a:lnTo>
                  <a:lnTo>
                    <a:pt x="2" y="116"/>
                  </a:lnTo>
                  <a:lnTo>
                    <a:pt x="4" y="88"/>
                  </a:lnTo>
                  <a:lnTo>
                    <a:pt x="8" y="62"/>
                  </a:lnTo>
                  <a:lnTo>
                    <a:pt x="12" y="52"/>
                  </a:lnTo>
                  <a:lnTo>
                    <a:pt x="18" y="40"/>
                  </a:lnTo>
                  <a:lnTo>
                    <a:pt x="22" y="32"/>
                  </a:lnTo>
                  <a:lnTo>
                    <a:pt x="30" y="24"/>
                  </a:lnTo>
                  <a:lnTo>
                    <a:pt x="38" y="16"/>
                  </a:lnTo>
                  <a:lnTo>
                    <a:pt x="46" y="10"/>
                  </a:lnTo>
                  <a:lnTo>
                    <a:pt x="58" y="6"/>
                  </a:lnTo>
                  <a:lnTo>
                    <a:pt x="70" y="2"/>
                  </a:lnTo>
                  <a:lnTo>
                    <a:pt x="82" y="0"/>
                  </a:lnTo>
                  <a:lnTo>
                    <a:pt x="98" y="0"/>
                  </a:lnTo>
                  <a:lnTo>
                    <a:pt x="98" y="0"/>
                  </a:lnTo>
                  <a:lnTo>
                    <a:pt x="112" y="0"/>
                  </a:lnTo>
                  <a:lnTo>
                    <a:pt x="126" y="2"/>
                  </a:lnTo>
                  <a:lnTo>
                    <a:pt x="136" y="4"/>
                  </a:lnTo>
                  <a:lnTo>
                    <a:pt x="146" y="10"/>
                  </a:lnTo>
                  <a:lnTo>
                    <a:pt x="156" y="14"/>
                  </a:lnTo>
                  <a:lnTo>
                    <a:pt x="162" y="20"/>
                  </a:lnTo>
                  <a:lnTo>
                    <a:pt x="168" y="28"/>
                  </a:lnTo>
                  <a:lnTo>
                    <a:pt x="174" y="34"/>
                  </a:lnTo>
                  <a:lnTo>
                    <a:pt x="180" y="50"/>
                  </a:lnTo>
                  <a:lnTo>
                    <a:pt x="184" y="68"/>
                  </a:lnTo>
                  <a:lnTo>
                    <a:pt x="186" y="84"/>
                  </a:lnTo>
                  <a:lnTo>
                    <a:pt x="186" y="102"/>
                  </a:lnTo>
                  <a:lnTo>
                    <a:pt x="128" y="102"/>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Rectangle 9"/>
            <p:cNvSpPr>
              <a:spLocks noChangeArrowheads="1"/>
            </p:cNvSpPr>
            <p:nvPr/>
          </p:nvSpPr>
          <p:spPr bwMode="auto">
            <a:xfrm>
              <a:off x="4274" y="2016"/>
              <a:ext cx="58" cy="286"/>
            </a:xfrm>
            <a:prstGeom prst="rect">
              <a:avLst/>
            </a:prstGeom>
            <a:solidFill>
              <a:srgbClr val="FFC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818178224"/>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938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59" name="Rectangle 43"/>
          <p:cNvSpPr>
            <a:spLocks noChangeArrowheads="1"/>
          </p:cNvSpPr>
          <p:nvPr userDrawn="1"/>
        </p:nvSpPr>
        <p:spPr bwMode="auto">
          <a:xfrm>
            <a:off x="180975" y="180000"/>
            <a:ext cx="8784012" cy="28045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fr-FR" sz="1400" b="0" dirty="0">
              <a:solidFill>
                <a:schemeClr val="tx1"/>
              </a:solidFill>
            </a:endParaRPr>
          </a:p>
        </p:txBody>
      </p:sp>
      <p:sp>
        <p:nvSpPr>
          <p:cNvPr id="5" name="Rectangle 41"/>
          <p:cNvSpPr>
            <a:spLocks noGrp="1" noChangeArrowheads="1"/>
          </p:cNvSpPr>
          <p:nvPr>
            <p:ph type="title" hasCustomPrompt="1"/>
          </p:nvPr>
        </p:nvSpPr>
        <p:spPr bwMode="auto">
          <a:xfrm>
            <a:off x="180975" y="180975"/>
            <a:ext cx="8785225"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2400" cap="all" baseline="0">
                <a:latin typeface="+mn-lt"/>
              </a:defRPr>
            </a:lvl1pPr>
          </a:lstStyle>
          <a:p>
            <a:pPr lvl="0"/>
            <a:r>
              <a:rPr lang="fr-FR" dirty="0" smtClean="0"/>
              <a:t>PRESENTATION TITLE</a:t>
            </a:r>
          </a:p>
        </p:txBody>
      </p:sp>
    </p:spTree>
    <p:extLst>
      <p:ext uri="{BB962C8B-B14F-4D97-AF65-F5344CB8AC3E}">
        <p14:creationId xmlns:p14="http://schemas.microsoft.com/office/powerpoint/2010/main" val="4158129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
        <p:nvSpPr>
          <p:cNvPr id="4"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Tree>
    <p:extLst>
      <p:ext uri="{BB962C8B-B14F-4D97-AF65-F5344CB8AC3E}">
        <p14:creationId xmlns:p14="http://schemas.microsoft.com/office/powerpoint/2010/main" val="20183921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5" name="Espace réservé du texte 4"/>
          <p:cNvSpPr>
            <a:spLocks noGrp="1"/>
          </p:cNvSpPr>
          <p:nvPr>
            <p:ph type="body" sz="quarter" idx="10" hasCustomPrompt="1"/>
          </p:nvPr>
        </p:nvSpPr>
        <p:spPr>
          <a:xfrm>
            <a:off x="542925" y="854635"/>
            <a:ext cx="8060894" cy="3569728"/>
          </a:xfrm>
          <a:prstGeom prst="rect">
            <a:avLst/>
          </a:prstGeom>
        </p:spPr>
        <p:txBody>
          <a:bodyPr lIns="0" tIns="0" rIns="0" bIns="0"/>
          <a:lstStyle>
            <a:lvl1pPr marL="177800" indent="-177800">
              <a:spcBef>
                <a:spcPts val="300"/>
              </a:spcBef>
              <a:buClr>
                <a:schemeClr val="accent1"/>
              </a:buClr>
              <a:defRPr sz="1800"/>
            </a:lvl1pPr>
            <a:lvl2pPr marL="450850" indent="-184150">
              <a:spcBef>
                <a:spcPts val="300"/>
              </a:spcBef>
              <a:buClr>
                <a:schemeClr val="tx1"/>
              </a:buClr>
              <a:buFont typeface="Arial" pitchFamily="34" charset="0"/>
              <a:buChar char="−"/>
              <a:defRPr sz="1600"/>
            </a:lvl2pPr>
            <a:lvl3pPr marL="715963" indent="-176213">
              <a:spcBef>
                <a:spcPts val="300"/>
              </a:spcBef>
              <a:buClr>
                <a:schemeClr val="tx1"/>
              </a:buClr>
              <a:buFont typeface="Arial" pitchFamily="34" charset="0"/>
              <a:buChar char="−"/>
              <a:tabLst/>
              <a:defRPr sz="1400"/>
            </a:lvl3pPr>
            <a:lvl4pPr marL="982663" indent="-177800">
              <a:spcBef>
                <a:spcPts val="300"/>
              </a:spcBef>
              <a:buClr>
                <a:schemeClr val="tx1"/>
              </a:buClr>
              <a:buFont typeface="Arial" pitchFamily="34" charset="0"/>
              <a:buChar char="−"/>
              <a:defRPr sz="1200"/>
            </a:lvl4pPr>
            <a:lvl5pPr marL="1255713" indent="-177800">
              <a:spcBef>
                <a:spcPts val="300"/>
              </a:spcBef>
              <a:buClr>
                <a:schemeClr val="tx1"/>
              </a:buClr>
              <a:buFont typeface="Arial" pitchFamily="34" charset="0"/>
              <a:buChar char="−"/>
              <a:defRPr sz="1000"/>
            </a:lvl5pPr>
          </a:lstStyle>
          <a:p>
            <a:pPr lvl="0"/>
            <a:r>
              <a:rPr lang="fr-FR" dirty="0" smtClean="0"/>
              <a:t>First </a:t>
            </a:r>
            <a:r>
              <a:rPr lang="fr-FR" dirty="0" err="1" smtClean="0"/>
              <a:t>level</a:t>
            </a:r>
            <a:r>
              <a:rPr lang="fr-FR" dirty="0" smtClean="0"/>
              <a:t> </a:t>
            </a:r>
            <a:r>
              <a:rPr lang="fr-FR" dirty="0" err="1" smtClean="0"/>
              <a:t>text</a:t>
            </a:r>
            <a:endParaRPr lang="fr-FR" dirty="0" smtClean="0"/>
          </a:p>
          <a:p>
            <a:pPr lvl="1"/>
            <a:r>
              <a:rPr lang="fr-FR" dirty="0" smtClean="0"/>
              <a:t>Second </a:t>
            </a:r>
            <a:r>
              <a:rPr lang="fr-FR" dirty="0" err="1" smtClean="0"/>
              <a:t>level</a:t>
            </a:r>
            <a:r>
              <a:rPr lang="fr-FR" dirty="0" smtClean="0"/>
              <a:t> </a:t>
            </a:r>
            <a:r>
              <a:rPr lang="fr-FR" dirty="0" err="1" smtClean="0"/>
              <a:t>text</a:t>
            </a:r>
            <a:endParaRPr lang="fr-FR" dirty="0" smtClean="0"/>
          </a:p>
          <a:p>
            <a:pPr lvl="2"/>
            <a:r>
              <a:rPr lang="fr-FR" dirty="0" err="1" smtClean="0"/>
              <a:t>Third</a:t>
            </a:r>
            <a:r>
              <a:rPr lang="fr-FR" dirty="0" smtClean="0"/>
              <a:t> </a:t>
            </a:r>
            <a:r>
              <a:rPr lang="fr-FR" dirty="0" err="1" smtClean="0"/>
              <a:t>level</a:t>
            </a:r>
            <a:r>
              <a:rPr lang="fr-FR" dirty="0" smtClean="0"/>
              <a:t> </a:t>
            </a:r>
            <a:r>
              <a:rPr lang="fr-FR" dirty="0" err="1" smtClean="0"/>
              <a:t>text</a:t>
            </a:r>
            <a:endParaRPr lang="fr-FR" dirty="0" smtClean="0"/>
          </a:p>
          <a:p>
            <a:pPr lvl="3"/>
            <a:r>
              <a:rPr lang="fr-FR" dirty="0" err="1" smtClean="0"/>
              <a:t>Fourth</a:t>
            </a:r>
            <a:r>
              <a:rPr lang="fr-FR" dirty="0" smtClean="0"/>
              <a:t> </a:t>
            </a:r>
            <a:r>
              <a:rPr lang="fr-FR" dirty="0" err="1" smtClean="0"/>
              <a:t>level</a:t>
            </a:r>
            <a:r>
              <a:rPr lang="fr-FR" dirty="0" smtClean="0"/>
              <a:t> </a:t>
            </a:r>
            <a:r>
              <a:rPr lang="fr-FR" dirty="0" err="1" smtClean="0"/>
              <a:t>text</a:t>
            </a:r>
            <a:endParaRPr lang="fr-FR" dirty="0" smtClean="0"/>
          </a:p>
          <a:p>
            <a:pPr lvl="4"/>
            <a:r>
              <a:rPr lang="fr-FR" dirty="0" err="1" smtClean="0"/>
              <a:t>Fifth</a:t>
            </a:r>
            <a:r>
              <a:rPr lang="fr-FR" dirty="0" smtClean="0"/>
              <a:t> </a:t>
            </a:r>
            <a:r>
              <a:rPr lang="fr-FR" dirty="0" err="1" smtClean="0"/>
              <a:t>level</a:t>
            </a:r>
            <a:r>
              <a:rPr lang="fr-FR" dirty="0" smtClean="0"/>
              <a:t> </a:t>
            </a:r>
            <a:r>
              <a:rPr lang="fr-FR" dirty="0" err="1" smtClean="0"/>
              <a:t>text</a:t>
            </a:r>
            <a:endParaRPr lang="fr-FR" dirty="0"/>
          </a:p>
        </p:txBody>
      </p:sp>
      <p:sp>
        <p:nvSpPr>
          <p:cNvPr id="10"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Tree>
    <p:extLst>
      <p:ext uri="{BB962C8B-B14F-4D97-AF65-F5344CB8AC3E}">
        <p14:creationId xmlns:p14="http://schemas.microsoft.com/office/powerpoint/2010/main" val="428858611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11" name="Espace réservé pour une image  2"/>
          <p:cNvSpPr>
            <a:spLocks noGrp="1"/>
          </p:cNvSpPr>
          <p:nvPr>
            <p:ph type="pic" sz="quarter" idx="22"/>
          </p:nvPr>
        </p:nvSpPr>
        <p:spPr>
          <a:xfrm>
            <a:off x="542925" y="908051"/>
            <a:ext cx="8061325" cy="3516312"/>
          </a:xfrm>
          <a:prstGeom prst="rect">
            <a:avLst/>
          </a:prstGeom>
        </p:spPr>
        <p:txBody>
          <a:bodyPr/>
          <a:lstStyle>
            <a:lvl1pPr marL="0" indent="0">
              <a:buFontTx/>
              <a:buNone/>
              <a:defRPr/>
            </a:lvl1pPr>
          </a:lstStyle>
          <a:p>
            <a:endParaRPr lang="fr-FR" dirty="0"/>
          </a:p>
        </p:txBody>
      </p:sp>
      <p:sp>
        <p:nvSpPr>
          <p:cNvPr id="13"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Tree>
    <p:extLst>
      <p:ext uri="{BB962C8B-B14F-4D97-AF65-F5344CB8AC3E}">
        <p14:creationId xmlns:p14="http://schemas.microsoft.com/office/powerpoint/2010/main" val="33065503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5" y="908051"/>
            <a:ext cx="8785225" cy="3516312"/>
          </a:xfrm>
          <a:prstGeom prst="rect">
            <a:avLst/>
          </a:prstGeom>
        </p:spPr>
        <p:txBody>
          <a:bodyPr/>
          <a:lstStyle>
            <a:lvl1pPr marL="0" indent="0">
              <a:buFontTx/>
              <a:buNone/>
              <a:defRPr/>
            </a:lvl1pPr>
          </a:lstStyle>
          <a:p>
            <a:endParaRPr lang="fr-FR" dirty="0"/>
          </a:p>
        </p:txBody>
      </p:sp>
      <p:sp>
        <p:nvSpPr>
          <p:cNvPr id="12"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Tree>
    <p:extLst>
      <p:ext uri="{BB962C8B-B14F-4D97-AF65-F5344CB8AC3E}">
        <p14:creationId xmlns:p14="http://schemas.microsoft.com/office/powerpoint/2010/main" val="1902280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mage composition">
    <p:spTree>
      <p:nvGrpSpPr>
        <p:cNvPr id="1" name=""/>
        <p:cNvGrpSpPr/>
        <p:nvPr/>
      </p:nvGrpSpPr>
      <p:grpSpPr>
        <a:xfrm>
          <a:off x="0" y="0"/>
          <a:ext cx="0" cy="0"/>
          <a:chOff x="0" y="0"/>
          <a:chExt cx="0" cy="0"/>
        </a:xfrm>
      </p:grpSpPr>
      <p:sp>
        <p:nvSpPr>
          <p:cNvPr id="10" name="Espace réservé pour une image  6"/>
          <p:cNvSpPr>
            <a:spLocks noGrp="1"/>
          </p:cNvSpPr>
          <p:nvPr>
            <p:ph type="pic" sz="quarter" idx="10"/>
          </p:nvPr>
        </p:nvSpPr>
        <p:spPr>
          <a:xfrm>
            <a:off x="180974" y="908051"/>
            <a:ext cx="5824539" cy="3516312"/>
          </a:xfrm>
          <a:prstGeom prst="rect">
            <a:avLst/>
          </a:prstGeom>
        </p:spPr>
        <p:txBody>
          <a:bodyPr/>
          <a:lstStyle>
            <a:lvl1pPr marL="0" indent="0">
              <a:buFontTx/>
              <a:buNone/>
              <a:defRPr/>
            </a:lvl1pPr>
          </a:lstStyle>
          <a:p>
            <a:endParaRPr lang="fr-FR" dirty="0"/>
          </a:p>
        </p:txBody>
      </p:sp>
      <p:sp>
        <p:nvSpPr>
          <p:cNvPr id="11" name="Espace réservé pour une image  6"/>
          <p:cNvSpPr>
            <a:spLocks noGrp="1"/>
          </p:cNvSpPr>
          <p:nvPr>
            <p:ph type="pic" sz="quarter" idx="11"/>
          </p:nvPr>
        </p:nvSpPr>
        <p:spPr>
          <a:xfrm>
            <a:off x="6096000" y="908051"/>
            <a:ext cx="2868613" cy="1713156"/>
          </a:xfrm>
          <a:prstGeom prst="rect">
            <a:avLst/>
          </a:prstGeom>
        </p:spPr>
        <p:txBody>
          <a:bodyPr/>
          <a:lstStyle>
            <a:lvl1pPr marL="0" indent="0">
              <a:buFontTx/>
              <a:buNone/>
              <a:defRPr/>
            </a:lvl1pPr>
          </a:lstStyle>
          <a:p>
            <a:endParaRPr lang="fr-FR" dirty="0"/>
          </a:p>
        </p:txBody>
      </p:sp>
      <p:sp>
        <p:nvSpPr>
          <p:cNvPr id="12" name="Espace réservé pour une image  6"/>
          <p:cNvSpPr>
            <a:spLocks noGrp="1"/>
          </p:cNvSpPr>
          <p:nvPr>
            <p:ph type="pic" sz="quarter" idx="12"/>
          </p:nvPr>
        </p:nvSpPr>
        <p:spPr>
          <a:xfrm>
            <a:off x="6096000" y="2711208"/>
            <a:ext cx="2868613" cy="1713156"/>
          </a:xfrm>
          <a:prstGeom prst="rect">
            <a:avLst/>
          </a:prstGeom>
        </p:spPr>
        <p:txBody>
          <a:bodyPr/>
          <a:lstStyle>
            <a:lvl1pPr marL="0" indent="0">
              <a:buFontTx/>
              <a:buNone/>
              <a:defRPr/>
            </a:lvl1pPr>
          </a:lstStyle>
          <a:p>
            <a:endParaRPr lang="fr-FR" dirty="0"/>
          </a:p>
        </p:txBody>
      </p:sp>
      <p:sp>
        <p:nvSpPr>
          <p:cNvPr id="15"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
        <p:nvSpPr>
          <p:cNvPr id="8"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Tree>
    <p:extLst>
      <p:ext uri="{BB962C8B-B14F-4D97-AF65-F5344CB8AC3E}">
        <p14:creationId xmlns:p14="http://schemas.microsoft.com/office/powerpoint/2010/main" val="1510825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5" y="180975"/>
            <a:ext cx="8785225" cy="4243388"/>
          </a:xfrm>
          <a:prstGeom prst="rect">
            <a:avLst/>
          </a:prstGeom>
        </p:spPr>
        <p:txBody>
          <a:bodyPr/>
          <a:lstStyle>
            <a:lvl1pPr marL="0" indent="0">
              <a:buFontTx/>
              <a:buNone/>
              <a:defRPr/>
            </a:lvl1pPr>
          </a:lstStyle>
          <a:p>
            <a:endParaRPr lang="fr-FR" dirty="0"/>
          </a:p>
        </p:txBody>
      </p:sp>
    </p:spTree>
    <p:extLst>
      <p:ext uri="{BB962C8B-B14F-4D97-AF65-F5344CB8AC3E}">
        <p14:creationId xmlns:p14="http://schemas.microsoft.com/office/powerpoint/2010/main" val="31286267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1765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2" name="Groupe 21"/>
          <p:cNvGrpSpPr>
            <a:grpSpLocks noChangeAspect="1"/>
          </p:cNvGrpSpPr>
          <p:nvPr/>
        </p:nvGrpSpPr>
        <p:grpSpPr>
          <a:xfrm>
            <a:off x="7343775" y="4699657"/>
            <a:ext cx="1620000" cy="169413"/>
            <a:chOff x="7712075" y="4803775"/>
            <a:chExt cx="1214438" cy="127001"/>
          </a:xfrm>
        </p:grpSpPr>
        <p:sp>
          <p:nvSpPr>
            <p:cNvPr id="7"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5"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9"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1"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1042" name="Picture 18" descr="C:\Users\ARNAUD~1\AppData\Local\Temp\VMwareDnD\933dad87\3_brands_logotypes_bi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4675584"/>
            <a:ext cx="900000" cy="2171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23"/>
          <p:cNvSpPr txBox="1">
            <a:spLocks noChangeArrowheads="1"/>
          </p:cNvSpPr>
          <p:nvPr/>
        </p:nvSpPr>
        <p:spPr bwMode="auto">
          <a:xfrm>
            <a:off x="1331120" y="4718239"/>
            <a:ext cx="252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USINE DE CLEON</a:t>
            </a:r>
          </a:p>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AUTEUR</a:t>
            </a:r>
            <a:endParaRPr lang="fr-FR" sz="600" b="0" cap="all" baseline="0" dirty="0">
              <a:latin typeface="Arial" panose="020B0604020202020204" pitchFamily="34" charset="0"/>
              <a:cs typeface="Arial" panose="020B0604020202020204" pitchFamily="34" charset="0"/>
            </a:endParaRPr>
          </a:p>
        </p:txBody>
      </p:sp>
      <p:cxnSp>
        <p:nvCxnSpPr>
          <p:cNvPr id="23" name="Connecteur droit 22"/>
          <p:cNvCxnSpPr/>
          <p:nvPr/>
        </p:nvCxnSpPr>
        <p:spPr>
          <a:xfrm>
            <a:off x="385826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Box 23"/>
          <p:cNvSpPr txBox="1">
            <a:spLocks noChangeArrowheads="1"/>
          </p:cNvSpPr>
          <p:nvPr/>
        </p:nvSpPr>
        <p:spPr bwMode="auto">
          <a:xfrm>
            <a:off x="392985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26" name="Connecteur droit 25"/>
          <p:cNvCxnSpPr/>
          <p:nvPr/>
        </p:nvCxnSpPr>
        <p:spPr>
          <a:xfrm>
            <a:off x="1266825"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19"/>
          <p:cNvSpPr>
            <a:spLocks noChangeArrowheads="1"/>
          </p:cNvSpPr>
          <p:nvPr/>
        </p:nvSpPr>
        <p:spPr bwMode="auto">
          <a:xfrm>
            <a:off x="180975" y="3024188"/>
            <a:ext cx="8785225" cy="1400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p>
            <a:endParaRPr lang="fr-FR" sz="1400" b="0" dirty="0">
              <a:solidFill>
                <a:schemeClr val="tx1"/>
              </a:solidFill>
            </a:endParaRPr>
          </a:p>
        </p:txBody>
      </p:sp>
      <p:cxnSp>
        <p:nvCxnSpPr>
          <p:cNvPr id="65" name="Connecteur droit 64"/>
          <p:cNvCxnSpPr/>
          <p:nvPr/>
        </p:nvCxnSpPr>
        <p:spPr>
          <a:xfrm>
            <a:off x="4837000"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 Box 74"/>
          <p:cNvSpPr txBox="1">
            <a:spLocks noChangeArrowheads="1"/>
          </p:cNvSpPr>
          <p:nvPr/>
        </p:nvSpPr>
        <p:spPr bwMode="auto">
          <a:xfrm>
            <a:off x="5519531" y="4699657"/>
            <a:ext cx="72312" cy="72302"/>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
        <p:nvSpPr>
          <p:cNvPr id="2" name="ZoneTexte 1"/>
          <p:cNvSpPr txBox="1"/>
          <p:nvPr userDrawn="1"/>
        </p:nvSpPr>
        <p:spPr>
          <a:xfrm>
            <a:off x="4809504" y="4645815"/>
            <a:ext cx="2316840" cy="184666"/>
          </a:xfrm>
          <a:prstGeom prst="rect">
            <a:avLst/>
          </a:prstGeom>
          <a:noFill/>
        </p:spPr>
        <p:txBody>
          <a:bodyPr wrap="square" rtlCol="0">
            <a:spAutoFit/>
          </a:bodyPr>
          <a:lstStyle/>
          <a:p>
            <a:r>
              <a:rPr lang="fr-FR" sz="600" b="0" dirty="0" smtClean="0">
                <a:solidFill>
                  <a:schemeClr val="tx1"/>
                </a:solidFill>
              </a:rPr>
              <a:t>CONFIDENTIEL</a:t>
            </a:r>
            <a:endParaRPr lang="en-US" sz="600" b="0" dirty="0">
              <a:solidFill>
                <a:schemeClr val="tx1"/>
              </a:solidFill>
            </a:endParaRPr>
          </a:p>
        </p:txBody>
      </p:sp>
      <p:sp>
        <p:nvSpPr>
          <p:cNvPr id="62" name="ZoneTexte 61"/>
          <p:cNvSpPr txBox="1"/>
          <p:nvPr userDrawn="1"/>
        </p:nvSpPr>
        <p:spPr>
          <a:xfrm>
            <a:off x="4809504" y="4734715"/>
            <a:ext cx="2316840" cy="184666"/>
          </a:xfrm>
          <a:prstGeom prst="rect">
            <a:avLst/>
          </a:prstGeom>
          <a:noFill/>
        </p:spPr>
        <p:txBody>
          <a:bodyPr wrap="square" rtlCol="0">
            <a:spAutoFit/>
          </a:bodyPr>
          <a:lstStyle/>
          <a:p>
            <a:r>
              <a:rPr lang="fr-FR" sz="600" b="0" dirty="0" smtClean="0">
                <a:solidFill>
                  <a:schemeClr val="tx1"/>
                </a:solidFill>
              </a:rPr>
              <a:t>PROPRIÉTÉ GROUPE RENAULT</a:t>
            </a:r>
            <a:endParaRPr lang="en-US" sz="600" b="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844" r:id="rId1"/>
    <p:sldLayoutId id="2147483829" r:id="rId2"/>
  </p:sldLayoutIdLst>
  <p:timing>
    <p:tnLst>
      <p:par>
        <p:cTn id="1" dur="indefinite" restart="never" nodeType="tmRoot"/>
      </p:par>
    </p:tnLst>
  </p:timing>
  <p:hf sldNum="0" hdr="0" dt="0"/>
  <p:txStyles>
    <p:titleStyle>
      <a:lvl1pPr algn="l" rtl="0" eaLnBrk="1" fontAlgn="base" hangingPunct="1">
        <a:spcBef>
          <a:spcPct val="0"/>
        </a:spcBef>
        <a:spcAft>
          <a:spcPct val="0"/>
        </a:spcAft>
        <a:defRPr sz="1800" b="1">
          <a:solidFill>
            <a:schemeClr val="tx1"/>
          </a:solidFill>
          <a:latin typeface="+mj-lt"/>
          <a:ea typeface="+mj-ea"/>
          <a:cs typeface="+mj-cs"/>
        </a:defRPr>
      </a:lvl1pPr>
      <a:lvl2pPr algn="l" rtl="0" eaLnBrk="1" fontAlgn="base" hangingPunct="1">
        <a:spcBef>
          <a:spcPct val="0"/>
        </a:spcBef>
        <a:spcAft>
          <a:spcPct val="0"/>
        </a:spcAft>
        <a:defRPr sz="1800" b="1">
          <a:solidFill>
            <a:schemeClr val="tx1"/>
          </a:solidFill>
          <a:latin typeface="Arial Narrow" pitchFamily="34" charset="0"/>
          <a:ea typeface="MS PGothic" pitchFamily="34" charset="-128"/>
        </a:defRPr>
      </a:lvl2pPr>
      <a:lvl3pPr algn="l" rtl="0" eaLnBrk="1" fontAlgn="base" hangingPunct="1">
        <a:spcBef>
          <a:spcPct val="0"/>
        </a:spcBef>
        <a:spcAft>
          <a:spcPct val="0"/>
        </a:spcAft>
        <a:defRPr sz="1800" b="1">
          <a:solidFill>
            <a:schemeClr val="tx1"/>
          </a:solidFill>
          <a:latin typeface="Arial Narrow" pitchFamily="34" charset="0"/>
          <a:ea typeface="MS PGothic" pitchFamily="34" charset="-128"/>
        </a:defRPr>
      </a:lvl3pPr>
      <a:lvl4pPr algn="l" rtl="0" eaLnBrk="1" fontAlgn="base" hangingPunct="1">
        <a:spcBef>
          <a:spcPct val="0"/>
        </a:spcBef>
        <a:spcAft>
          <a:spcPct val="0"/>
        </a:spcAft>
        <a:defRPr sz="1800" b="1">
          <a:solidFill>
            <a:schemeClr val="tx1"/>
          </a:solidFill>
          <a:latin typeface="Arial Narrow" pitchFamily="34" charset="0"/>
          <a:ea typeface="MS PGothic" pitchFamily="34" charset="-128"/>
        </a:defRPr>
      </a:lvl4pPr>
      <a:lvl5pPr algn="l" rtl="0" eaLnBrk="1" fontAlgn="base" hangingPunct="1">
        <a:spcBef>
          <a:spcPct val="0"/>
        </a:spcBef>
        <a:spcAft>
          <a:spcPct val="0"/>
        </a:spcAft>
        <a:defRPr sz="1800" b="1">
          <a:solidFill>
            <a:schemeClr val="tx1"/>
          </a:solidFill>
          <a:latin typeface="Arial Narrow" pitchFamily="34" charset="0"/>
          <a:ea typeface="MS PGothic" pitchFamily="34" charset="-128"/>
        </a:defRPr>
      </a:lvl5pPr>
      <a:lvl6pPr marL="342900" algn="l" rtl="0" eaLnBrk="1" fontAlgn="base" hangingPunct="1">
        <a:spcBef>
          <a:spcPct val="0"/>
        </a:spcBef>
        <a:spcAft>
          <a:spcPct val="0"/>
        </a:spcAft>
        <a:defRPr sz="1800" b="1">
          <a:solidFill>
            <a:schemeClr val="tx1"/>
          </a:solidFill>
          <a:latin typeface="Arial Narrow" pitchFamily="34" charset="0"/>
          <a:ea typeface="MS PGothic" pitchFamily="34" charset="-128"/>
        </a:defRPr>
      </a:lvl6pPr>
      <a:lvl7pPr marL="685800" algn="l" rtl="0" eaLnBrk="1" fontAlgn="base" hangingPunct="1">
        <a:spcBef>
          <a:spcPct val="0"/>
        </a:spcBef>
        <a:spcAft>
          <a:spcPct val="0"/>
        </a:spcAft>
        <a:defRPr sz="1800" b="1">
          <a:solidFill>
            <a:schemeClr val="tx1"/>
          </a:solidFill>
          <a:latin typeface="Arial Narrow" pitchFamily="34" charset="0"/>
          <a:ea typeface="MS PGothic" pitchFamily="34" charset="-128"/>
        </a:defRPr>
      </a:lvl7pPr>
      <a:lvl8pPr marL="1028700" algn="l" rtl="0" eaLnBrk="1" fontAlgn="base" hangingPunct="1">
        <a:spcBef>
          <a:spcPct val="0"/>
        </a:spcBef>
        <a:spcAft>
          <a:spcPct val="0"/>
        </a:spcAft>
        <a:defRPr sz="1800" b="1">
          <a:solidFill>
            <a:schemeClr val="tx1"/>
          </a:solidFill>
          <a:latin typeface="Arial Narrow" pitchFamily="34" charset="0"/>
          <a:ea typeface="MS PGothic" pitchFamily="34" charset="-128"/>
        </a:defRPr>
      </a:lvl8pPr>
      <a:lvl9pPr marL="1371600" algn="l" rtl="0" eaLnBrk="1" fontAlgn="base" hangingPunct="1">
        <a:spcBef>
          <a:spcPct val="0"/>
        </a:spcBef>
        <a:spcAft>
          <a:spcPct val="0"/>
        </a:spcAft>
        <a:defRPr sz="1800" b="1">
          <a:solidFill>
            <a:schemeClr val="tx1"/>
          </a:solidFill>
          <a:latin typeface="Arial Narrow" pitchFamily="34" charset="0"/>
          <a:ea typeface="MS PGothic" pitchFamily="34" charset="-128"/>
        </a:defRPr>
      </a:lvl9pPr>
    </p:titleStyle>
    <p:bodyStyle>
      <a:lvl1pPr marL="257175" indent="-257175" algn="l" rtl="0" eaLnBrk="1" fontAlgn="base" hangingPunct="1">
        <a:spcBef>
          <a:spcPct val="35000"/>
        </a:spcBef>
        <a:spcAft>
          <a:spcPct val="0"/>
        </a:spcAft>
        <a:buClr>
          <a:srgbClr val="F7B100"/>
        </a:buClr>
        <a:buFont typeface="Wingdings" pitchFamily="2" charset="2"/>
        <a:buChar char="§"/>
        <a:defRPr sz="1500" b="1">
          <a:solidFill>
            <a:schemeClr val="tx1"/>
          </a:solidFill>
          <a:latin typeface="+mn-lt"/>
          <a:ea typeface="+mn-ea"/>
          <a:cs typeface="+mn-cs"/>
        </a:defRPr>
      </a:lvl1pPr>
      <a:lvl2pPr marL="557213" indent="-214313" algn="l" rtl="0" eaLnBrk="1" fontAlgn="base" hangingPunct="1">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1" fontAlgn="base" hangingPunct="1">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1" fontAlgn="base" hangingPunct="1">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1" fontAlgn="base" hangingPunct="1">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3" userDrawn="1">
          <p15:clr>
            <a:srgbClr val="F26B43"/>
          </p15:clr>
        </p15:guide>
        <p15:guide id="2" orient="horz" pos="114" userDrawn="1">
          <p15:clr>
            <a:srgbClr val="F26B43"/>
          </p15:clr>
        </p15:guide>
        <p15:guide id="4" pos="5647" userDrawn="1">
          <p15:clr>
            <a:srgbClr val="F26B43"/>
          </p15:clr>
        </p15:guide>
        <p15:guide id="5" orient="horz" pos="2787" userDrawn="1">
          <p15:clr>
            <a:srgbClr val="F26B43"/>
          </p15:clr>
        </p15:guide>
        <p15:guide id="6" orient="horz" pos="1904" userDrawn="1">
          <p15:clr>
            <a:srgbClr val="F26B43"/>
          </p15:clr>
        </p15:guide>
        <p15:guide id="7" orient="horz" pos="1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 name="Rectangle 6"/>
          <p:cNvSpPr>
            <a:spLocks noChangeArrowheads="1"/>
          </p:cNvSpPr>
          <p:nvPr/>
        </p:nvSpPr>
        <p:spPr bwMode="auto">
          <a:xfrm>
            <a:off x="7075256" y="4769578"/>
            <a:ext cx="266735" cy="11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500" b="0" noProof="1">
                <a:solidFill>
                  <a:schemeClr val="tx1"/>
                </a:solidFill>
              </a:rPr>
              <a:pPr/>
              <a:t>‹N°›</a:t>
            </a:fld>
            <a:endParaRPr lang="fr-FR" sz="300" b="0" noProof="1">
              <a:solidFill>
                <a:schemeClr val="tx1"/>
              </a:solidFill>
            </a:endParaRPr>
          </a:p>
        </p:txBody>
      </p:sp>
      <p:grpSp>
        <p:nvGrpSpPr>
          <p:cNvPr id="13" name="Groupe 12"/>
          <p:cNvGrpSpPr>
            <a:grpSpLocks noChangeAspect="1"/>
          </p:cNvGrpSpPr>
          <p:nvPr/>
        </p:nvGrpSpPr>
        <p:grpSpPr>
          <a:xfrm>
            <a:off x="7883819" y="4756801"/>
            <a:ext cx="1080000" cy="112942"/>
            <a:chOff x="7712075" y="4803775"/>
            <a:chExt cx="1214438" cy="127001"/>
          </a:xfrm>
        </p:grpSpPr>
        <p:sp>
          <p:nvSpPr>
            <p:cNvPr id="15"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6"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7"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8"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9"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1"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2"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3"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4"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5"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36" name="Picture 18" descr="C:\Users\ARNAUD~1\AppData\Local\Temp\VMwareDnD\933dad87\3_brands_logotypes_bi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5" y="4723667"/>
            <a:ext cx="594000" cy="14330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eur droit 38"/>
          <p:cNvCxnSpPr/>
          <p:nvPr/>
        </p:nvCxnSpPr>
        <p:spPr>
          <a:xfrm>
            <a:off x="385826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Box 23"/>
          <p:cNvSpPr txBox="1">
            <a:spLocks noChangeArrowheads="1"/>
          </p:cNvSpPr>
          <p:nvPr/>
        </p:nvSpPr>
        <p:spPr bwMode="auto">
          <a:xfrm>
            <a:off x="392985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123" name="Connecteur droit 122"/>
          <p:cNvCxnSpPr/>
          <p:nvPr/>
        </p:nvCxnSpPr>
        <p:spPr>
          <a:xfrm>
            <a:off x="1266825"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6998700" y="4704420"/>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4837000"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 Box 74"/>
          <p:cNvSpPr txBox="1">
            <a:spLocks noChangeArrowheads="1"/>
          </p:cNvSpPr>
          <p:nvPr/>
        </p:nvSpPr>
        <p:spPr bwMode="auto">
          <a:xfrm>
            <a:off x="5519531" y="4699657"/>
            <a:ext cx="72312" cy="72302"/>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
        <p:nvSpPr>
          <p:cNvPr id="100" name="ZoneTexte 99"/>
          <p:cNvSpPr txBox="1"/>
          <p:nvPr userDrawn="1"/>
        </p:nvSpPr>
        <p:spPr>
          <a:xfrm>
            <a:off x="4809504" y="4645815"/>
            <a:ext cx="2316840" cy="184666"/>
          </a:xfrm>
          <a:prstGeom prst="rect">
            <a:avLst/>
          </a:prstGeom>
          <a:noFill/>
        </p:spPr>
        <p:txBody>
          <a:bodyPr wrap="square" rtlCol="0">
            <a:spAutoFit/>
          </a:bodyPr>
          <a:lstStyle/>
          <a:p>
            <a:r>
              <a:rPr lang="fr-FR" sz="600" b="0" dirty="0" smtClean="0">
                <a:solidFill>
                  <a:schemeClr val="tx1"/>
                </a:solidFill>
              </a:rPr>
              <a:t>CONFIDENTIEL</a:t>
            </a:r>
            <a:endParaRPr lang="en-US" sz="600" b="0" dirty="0">
              <a:solidFill>
                <a:schemeClr val="tx1"/>
              </a:solidFill>
            </a:endParaRPr>
          </a:p>
        </p:txBody>
      </p:sp>
      <p:sp>
        <p:nvSpPr>
          <p:cNvPr id="101" name="ZoneTexte 100"/>
          <p:cNvSpPr txBox="1"/>
          <p:nvPr userDrawn="1"/>
        </p:nvSpPr>
        <p:spPr>
          <a:xfrm>
            <a:off x="4809504" y="4734715"/>
            <a:ext cx="2316840" cy="184666"/>
          </a:xfrm>
          <a:prstGeom prst="rect">
            <a:avLst/>
          </a:prstGeom>
          <a:noFill/>
        </p:spPr>
        <p:txBody>
          <a:bodyPr wrap="square" rtlCol="0">
            <a:spAutoFit/>
          </a:bodyPr>
          <a:lstStyle/>
          <a:p>
            <a:r>
              <a:rPr lang="fr-FR" sz="600" b="0" dirty="0" smtClean="0">
                <a:solidFill>
                  <a:schemeClr val="tx1"/>
                </a:solidFill>
              </a:rPr>
              <a:t>PROPRIÉTÉ GROUPE RENAULT</a:t>
            </a:r>
            <a:endParaRPr lang="en-US" sz="600" b="0" dirty="0">
              <a:solidFill>
                <a:schemeClr val="tx1"/>
              </a:solidFill>
            </a:endParaRPr>
          </a:p>
        </p:txBody>
      </p:sp>
      <p:sp>
        <p:nvSpPr>
          <p:cNvPr id="102" name="Text Box 23"/>
          <p:cNvSpPr txBox="1">
            <a:spLocks noChangeArrowheads="1"/>
          </p:cNvSpPr>
          <p:nvPr userDrawn="1"/>
        </p:nvSpPr>
        <p:spPr bwMode="auto">
          <a:xfrm>
            <a:off x="1331120" y="4718239"/>
            <a:ext cx="252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USINE DE CLEON</a:t>
            </a:r>
          </a:p>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AUTEUR</a:t>
            </a:r>
            <a:endParaRPr lang="fr-FR" sz="600" b="0" cap="all" baseline="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36" r:id="rId1"/>
    <p:sldLayoutId id="2147483847" r:id="rId2"/>
    <p:sldLayoutId id="2147483840" r:id="rId3"/>
    <p:sldLayoutId id="2147483845" r:id="rId4"/>
    <p:sldLayoutId id="2147483848" r:id="rId5"/>
    <p:sldLayoutId id="2147483846" r:id="rId6"/>
    <p:sldLayoutId id="2147483830" r:id="rId7"/>
  </p:sldLayoutIdLst>
  <p:timing>
    <p:tnLst>
      <p:par>
        <p:cTn id="1" dur="indefinite" restart="never" nodeType="tmRoot"/>
      </p:par>
    </p:tnLst>
  </p:timing>
  <p:hf sldNum="0" hdr="0" dt="0"/>
  <p:txStyles>
    <p:titleStyle>
      <a:lvl1pPr algn="l" rtl="0" eaLnBrk="0" fontAlgn="base" hangingPunct="0">
        <a:spcBef>
          <a:spcPct val="0"/>
        </a:spcBef>
        <a:spcAft>
          <a:spcPct val="0"/>
        </a:spcAft>
        <a:defRPr sz="1800" b="1">
          <a:solidFill>
            <a:schemeClr val="tx1"/>
          </a:solidFill>
          <a:latin typeface="+mj-lt"/>
          <a:ea typeface="+mj-ea"/>
          <a:cs typeface="+mj-cs"/>
        </a:defRPr>
      </a:lvl1pPr>
      <a:lvl2pPr algn="l" rtl="0" eaLnBrk="0" fontAlgn="base" hangingPunct="0">
        <a:spcBef>
          <a:spcPct val="0"/>
        </a:spcBef>
        <a:spcAft>
          <a:spcPct val="0"/>
        </a:spcAft>
        <a:defRPr sz="1800" b="1">
          <a:solidFill>
            <a:schemeClr val="tx1"/>
          </a:solidFill>
          <a:latin typeface="Arial Narrow" pitchFamily="34" charset="0"/>
          <a:ea typeface="MS PGothic" pitchFamily="34" charset="-128"/>
        </a:defRPr>
      </a:lvl2pPr>
      <a:lvl3pPr algn="l" rtl="0" eaLnBrk="0" fontAlgn="base" hangingPunct="0">
        <a:spcBef>
          <a:spcPct val="0"/>
        </a:spcBef>
        <a:spcAft>
          <a:spcPct val="0"/>
        </a:spcAft>
        <a:defRPr sz="1800" b="1">
          <a:solidFill>
            <a:schemeClr val="tx1"/>
          </a:solidFill>
          <a:latin typeface="Arial Narrow" pitchFamily="34" charset="0"/>
          <a:ea typeface="MS PGothic" pitchFamily="34" charset="-128"/>
        </a:defRPr>
      </a:lvl3pPr>
      <a:lvl4pPr algn="l" rtl="0" eaLnBrk="0" fontAlgn="base" hangingPunct="0">
        <a:spcBef>
          <a:spcPct val="0"/>
        </a:spcBef>
        <a:spcAft>
          <a:spcPct val="0"/>
        </a:spcAft>
        <a:defRPr sz="1800" b="1">
          <a:solidFill>
            <a:schemeClr val="tx1"/>
          </a:solidFill>
          <a:latin typeface="Arial Narrow" pitchFamily="34" charset="0"/>
          <a:ea typeface="MS PGothic" pitchFamily="34" charset="-128"/>
        </a:defRPr>
      </a:lvl4pPr>
      <a:lvl5pPr algn="l" rtl="0" eaLnBrk="0" fontAlgn="base" hangingPunct="0">
        <a:spcBef>
          <a:spcPct val="0"/>
        </a:spcBef>
        <a:spcAft>
          <a:spcPct val="0"/>
        </a:spcAft>
        <a:defRPr sz="1800" b="1">
          <a:solidFill>
            <a:schemeClr val="tx1"/>
          </a:solidFill>
          <a:latin typeface="Arial Narrow" pitchFamily="34" charset="0"/>
          <a:ea typeface="MS PGothic" pitchFamily="34" charset="-128"/>
        </a:defRPr>
      </a:lvl5pPr>
      <a:lvl6pPr marL="342900" algn="l" rtl="0" eaLnBrk="1" fontAlgn="base" hangingPunct="1">
        <a:spcBef>
          <a:spcPct val="0"/>
        </a:spcBef>
        <a:spcAft>
          <a:spcPct val="0"/>
        </a:spcAft>
        <a:defRPr sz="1800" b="1">
          <a:solidFill>
            <a:schemeClr val="tx1"/>
          </a:solidFill>
          <a:latin typeface="Arial Narrow" pitchFamily="34" charset="0"/>
          <a:ea typeface="MS PGothic" pitchFamily="34" charset="-128"/>
        </a:defRPr>
      </a:lvl6pPr>
      <a:lvl7pPr marL="685800" algn="l" rtl="0" eaLnBrk="1" fontAlgn="base" hangingPunct="1">
        <a:spcBef>
          <a:spcPct val="0"/>
        </a:spcBef>
        <a:spcAft>
          <a:spcPct val="0"/>
        </a:spcAft>
        <a:defRPr sz="1800" b="1">
          <a:solidFill>
            <a:schemeClr val="tx1"/>
          </a:solidFill>
          <a:latin typeface="Arial Narrow" pitchFamily="34" charset="0"/>
          <a:ea typeface="MS PGothic" pitchFamily="34" charset="-128"/>
        </a:defRPr>
      </a:lvl7pPr>
      <a:lvl8pPr marL="1028700" algn="l" rtl="0" eaLnBrk="1" fontAlgn="base" hangingPunct="1">
        <a:spcBef>
          <a:spcPct val="0"/>
        </a:spcBef>
        <a:spcAft>
          <a:spcPct val="0"/>
        </a:spcAft>
        <a:defRPr sz="1800" b="1">
          <a:solidFill>
            <a:schemeClr val="tx1"/>
          </a:solidFill>
          <a:latin typeface="Arial Narrow" pitchFamily="34" charset="0"/>
          <a:ea typeface="MS PGothic" pitchFamily="34" charset="-128"/>
        </a:defRPr>
      </a:lvl8pPr>
      <a:lvl9pPr marL="1371600" algn="l" rtl="0" eaLnBrk="1" fontAlgn="base" hangingPunct="1">
        <a:spcBef>
          <a:spcPct val="0"/>
        </a:spcBef>
        <a:spcAft>
          <a:spcPct val="0"/>
        </a:spcAft>
        <a:defRPr sz="1800" b="1">
          <a:solidFill>
            <a:schemeClr val="tx1"/>
          </a:solidFill>
          <a:latin typeface="Arial Narrow" pitchFamily="34" charset="0"/>
          <a:ea typeface="MS PGothic" pitchFamily="34" charset="-128"/>
        </a:defRPr>
      </a:lvl9pPr>
    </p:titleStyle>
    <p:bodyStyle>
      <a:lvl1pPr marL="257175" indent="-257175" algn="l" rtl="0" eaLnBrk="0" fontAlgn="base" hangingPunct="0">
        <a:spcBef>
          <a:spcPct val="35000"/>
        </a:spcBef>
        <a:spcAft>
          <a:spcPct val="0"/>
        </a:spcAft>
        <a:buClr>
          <a:srgbClr val="F7B100"/>
        </a:buClr>
        <a:buFont typeface="Wingdings" pitchFamily="2" charset="2"/>
        <a:buChar char="§"/>
        <a:defRPr sz="1500" b="1">
          <a:solidFill>
            <a:schemeClr val="tx1"/>
          </a:solidFill>
          <a:latin typeface="+mn-lt"/>
          <a:ea typeface="+mn-ea"/>
          <a:cs typeface="+mn-cs"/>
        </a:defRPr>
      </a:lvl1pPr>
      <a:lvl2pPr marL="557213" indent="-214313" algn="l" rtl="0" eaLnBrk="0" fontAlgn="base" hangingPunct="0">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0" fontAlgn="base" hangingPunct="0">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0" fontAlgn="base" hangingPunct="0">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0" fontAlgn="base" hangingPunct="0">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09" userDrawn="1">
          <p15:clr>
            <a:srgbClr val="F26B43"/>
          </p15:clr>
        </p15:guide>
        <p15:guide id="2" pos="5420" userDrawn="1">
          <p15:clr>
            <a:srgbClr val="F26B43"/>
          </p15:clr>
        </p15:guide>
        <p15:guide id="3" pos="5647" userDrawn="1">
          <p15:clr>
            <a:srgbClr val="F26B43"/>
          </p15:clr>
        </p15:guide>
        <p15:guide id="5" orient="horz" pos="114" userDrawn="1">
          <p15:clr>
            <a:srgbClr val="F26B43"/>
          </p15:clr>
        </p15:guide>
        <p15:guide id="6" orient="horz" pos="228" userDrawn="1">
          <p15:clr>
            <a:srgbClr val="F26B43"/>
          </p15:clr>
        </p15:guide>
        <p15:guide id="7" orient="horz" pos="2787" userDrawn="1">
          <p15:clr>
            <a:srgbClr val="F26B43"/>
          </p15:clr>
        </p15:guide>
        <p15:guide id="8" pos="2909" userDrawn="1">
          <p15:clr>
            <a:srgbClr val="F26B43"/>
          </p15:clr>
        </p15:guide>
        <p15:guide id="9" pos="2850" userDrawn="1">
          <p15:clr>
            <a:srgbClr val="F26B43"/>
          </p15:clr>
        </p15:guide>
        <p15:guide id="10" pos="113" userDrawn="1">
          <p15:clr>
            <a:srgbClr val="F26B43"/>
          </p15:clr>
        </p15:guide>
        <p15:guide id="11" pos="340" userDrawn="1">
          <p15:clr>
            <a:srgbClr val="F26B43"/>
          </p15:clr>
        </p15:guide>
        <p15:guide id="12" pos="1457" userDrawn="1">
          <p15:clr>
            <a:srgbClr val="F26B43"/>
          </p15:clr>
        </p15:guide>
        <p15:guide id="13" pos="1511" userDrawn="1">
          <p15:clr>
            <a:srgbClr val="F26B43"/>
          </p15:clr>
        </p15:guide>
        <p15:guide id="14" pos="4250" userDrawn="1">
          <p15:clr>
            <a:srgbClr val="F26B43"/>
          </p15:clr>
        </p15:guide>
        <p15:guide id="15" pos="4304" userDrawn="1">
          <p15:clr>
            <a:srgbClr val="F26B43"/>
          </p15:clr>
        </p15:guide>
        <p15:guide id="16" orient="horz" pos="342" userDrawn="1">
          <p15:clr>
            <a:srgbClr val="F26B43"/>
          </p15:clr>
        </p15:guide>
        <p15:guide id="18" orient="horz" pos="456" userDrawn="1">
          <p15:clr>
            <a:srgbClr val="F26B43"/>
          </p15:clr>
        </p15:guide>
        <p15:guide id="19" orient="horz" pos="569" userDrawn="1">
          <p15:clr>
            <a:srgbClr val="F26B43"/>
          </p15:clr>
        </p15:guide>
        <p15:guide id="20" pos="1919" userDrawn="1">
          <p15:clr>
            <a:srgbClr val="F26B43"/>
          </p15:clr>
        </p15:guide>
        <p15:guide id="21" pos="1976" userDrawn="1">
          <p15:clr>
            <a:srgbClr val="F26B43"/>
          </p15:clr>
        </p15:guide>
        <p15:guide id="22" pos="3783" userDrawn="1">
          <p15:clr>
            <a:srgbClr val="F26B43"/>
          </p15:clr>
        </p15:guide>
        <p15:guide id="23" pos="3840" userDrawn="1">
          <p15:clr>
            <a:srgbClr val="F26B43"/>
          </p15:clr>
        </p15:guide>
        <p15:guide id="24" orient="horz" pos="165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3" r:id="rId1"/>
    <p:sldLayoutId id="2147483849" r:id="rId2"/>
    <p:sldLayoutId id="2147483850" r:id="rId3"/>
  </p:sldLayoutIdLst>
  <p:timing>
    <p:tnLst>
      <p:par>
        <p:cTn id="1" dur="indefinite" restart="never" nodeType="tmRoot"/>
      </p:par>
    </p:tnLst>
  </p:timing>
  <p:hf sldNum="0" hd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hyperlink" Target="http://grouperenault.sharepoint.com/sites/Declic/"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9.xml"/><Relationship Id="rId6" Type="http://schemas.openxmlformats.org/officeDocument/2006/relationships/image" Target="../media/image9.jp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2.jpg"/><Relationship Id="rId5" Type="http://schemas.openxmlformats.org/officeDocument/2006/relationships/image" Target="../media/image6.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4.jpg"/><Relationship Id="rId5" Type="http://schemas.openxmlformats.org/officeDocument/2006/relationships/image" Target="../media/image6.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3500" dirty="0"/>
              <a:t>DEVELOPPEMENT </a:t>
            </a:r>
            <a:r>
              <a:rPr lang="fr-FR" sz="2700" dirty="0" smtClean="0"/>
              <a:t/>
            </a:r>
            <a:br>
              <a:rPr lang="fr-FR" sz="2700" dirty="0" smtClean="0"/>
            </a:br>
            <a:r>
              <a:rPr lang="fr-FR" sz="4200" dirty="0" smtClean="0"/>
              <a:t>D'UN SITE WEB</a:t>
            </a:r>
            <a:r>
              <a:rPr lang="fr-FR" sz="4000" dirty="0" smtClean="0"/>
              <a:t/>
            </a:r>
            <a:br>
              <a:rPr lang="fr-FR" sz="4000" dirty="0" smtClean="0"/>
            </a:br>
            <a:r>
              <a:rPr lang="fr-FR" sz="2900" dirty="0" smtClean="0"/>
              <a:t>de gestion des DTC</a:t>
            </a:r>
            <a:r>
              <a:rPr lang="en-US" sz="2900" dirty="0"/>
              <a:t/>
            </a:r>
            <a:br>
              <a:rPr lang="en-US" sz="2900" dirty="0"/>
            </a:br>
            <a:r>
              <a:rPr lang="fr-FR" sz="1800" b="0" dirty="0" smtClean="0"/>
              <a:t>INTERFACE, Accessibilités, </a:t>
            </a:r>
            <a:br>
              <a:rPr lang="fr-FR" sz="1800" b="0" dirty="0" smtClean="0"/>
            </a:br>
            <a:r>
              <a:rPr lang="fr-FR" sz="1800" b="0" dirty="0" smtClean="0"/>
              <a:t>SESSIONS et Sécurité</a:t>
            </a:r>
            <a:endParaRPr lang="fr-FR" sz="1800" b="0" dirty="0"/>
          </a:p>
        </p:txBody>
      </p:sp>
      <p:pic>
        <p:nvPicPr>
          <p:cNvPr id="5" name="Image 4"/>
          <p:cNvPicPr>
            <a:picLocks noChangeAspect="1"/>
          </p:cNvPicPr>
          <p:nvPr/>
        </p:nvPicPr>
        <p:blipFill rotWithShape="1">
          <a:blip r:embed="rId3"/>
          <a:srcRect l="53039" b="2063"/>
          <a:stretch/>
        </p:blipFill>
        <p:spPr>
          <a:xfrm>
            <a:off x="5208927" y="4666182"/>
            <a:ext cx="3750247" cy="353559"/>
          </a:xfrm>
          <a:prstGeom prst="rect">
            <a:avLst/>
          </a:prstGeom>
        </p:spPr>
      </p:pic>
      <p:sp>
        <p:nvSpPr>
          <p:cNvPr id="6" name="Rectangle 5"/>
          <p:cNvSpPr/>
          <p:nvPr/>
        </p:nvSpPr>
        <p:spPr>
          <a:xfrm>
            <a:off x="3698186" y="4546775"/>
            <a:ext cx="1510741" cy="397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3947982" y="4754157"/>
            <a:ext cx="970860" cy="215444"/>
          </a:xfrm>
          <a:prstGeom prst="rect">
            <a:avLst/>
          </a:prstGeom>
          <a:noFill/>
        </p:spPr>
        <p:txBody>
          <a:bodyPr wrap="square" rtlCol="0">
            <a:spAutoFit/>
          </a:bodyPr>
          <a:lstStyle/>
          <a:p>
            <a:r>
              <a:rPr lang="fr-FR" sz="800" b="0" dirty="0" smtClean="0">
                <a:solidFill>
                  <a:schemeClr val="tx1"/>
                </a:solidFill>
              </a:rPr>
              <a:t>Date: 16/09/2020</a:t>
            </a:r>
            <a:endParaRPr lang="fr-FR" sz="800" b="0" dirty="0">
              <a:solidFill>
                <a:schemeClr val="tx1"/>
              </a:solidFill>
            </a:endParaRPr>
          </a:p>
        </p:txBody>
      </p:sp>
      <p:pic>
        <p:nvPicPr>
          <p:cNvPr id="7" name="Image 6"/>
          <p:cNvPicPr>
            <a:picLocks noChangeAspect="1"/>
          </p:cNvPicPr>
          <p:nvPr/>
        </p:nvPicPr>
        <p:blipFill>
          <a:blip r:embed="rId4"/>
          <a:stretch>
            <a:fillRect/>
          </a:stretch>
        </p:blipFill>
        <p:spPr>
          <a:xfrm>
            <a:off x="180975" y="4656589"/>
            <a:ext cx="1842507" cy="438818"/>
          </a:xfrm>
          <a:prstGeom prst="rect">
            <a:avLst/>
          </a:prstGeom>
        </p:spPr>
      </p:pic>
      <p:pic>
        <p:nvPicPr>
          <p:cNvPr id="8" name="Image 7"/>
          <p:cNvPicPr>
            <a:picLocks noChangeAspect="1"/>
          </p:cNvPicPr>
          <p:nvPr/>
        </p:nvPicPr>
        <p:blipFill rotWithShape="1">
          <a:blip r:embed="rId3"/>
          <a:srcRect l="12740" r="69803"/>
          <a:stretch/>
        </p:blipFill>
        <p:spPr>
          <a:xfrm>
            <a:off x="2094629" y="4669201"/>
            <a:ext cx="1532410" cy="361009"/>
          </a:xfrm>
          <a:prstGeom prst="rect">
            <a:avLst/>
          </a:prstGeom>
        </p:spPr>
      </p:pic>
      <p:pic>
        <p:nvPicPr>
          <p:cNvPr id="9" name="Image 8"/>
          <p:cNvPicPr>
            <a:picLocks noChangeAspect="1"/>
          </p:cNvPicPr>
          <p:nvPr/>
        </p:nvPicPr>
        <p:blipFill rotWithShape="1">
          <a:blip r:embed="rId3"/>
          <a:srcRect l="12740" r="85707"/>
          <a:stretch/>
        </p:blipFill>
        <p:spPr>
          <a:xfrm>
            <a:off x="3697288" y="4662456"/>
            <a:ext cx="136302" cy="361009"/>
          </a:xfrm>
          <a:prstGeom prst="rect">
            <a:avLst/>
          </a:prstGeom>
        </p:spPr>
      </p:pic>
      <p:pic>
        <p:nvPicPr>
          <p:cNvPr id="11" name="Image 10" descr="C:\Users\user\Downloads\image(1).png"/>
          <p:cNvPicPr/>
          <p:nvPr/>
        </p:nvPicPr>
        <p:blipFill rotWithShape="1">
          <a:blip r:embed="rId5">
            <a:extLst>
              <a:ext uri="{28A0092B-C50C-407E-A947-70E740481C1C}">
                <a14:useLocalDpi xmlns:a14="http://schemas.microsoft.com/office/drawing/2010/main" val="0"/>
              </a:ext>
            </a:extLst>
          </a:blip>
          <a:srcRect t="18944"/>
          <a:stretch/>
        </p:blipFill>
        <p:spPr bwMode="auto">
          <a:xfrm>
            <a:off x="4643562" y="1778000"/>
            <a:ext cx="4209364" cy="1028708"/>
          </a:xfrm>
          <a:prstGeom prst="rect">
            <a:avLst/>
          </a:prstGeom>
          <a:noFill/>
          <a:ln>
            <a:noFill/>
          </a:ln>
          <a:extLst>
            <a:ext uri="{53640926-AAD7-44D8-BBD7-CCE9431645EC}">
              <a14:shadowObscured xmlns:a14="http://schemas.microsoft.com/office/drawing/2010/main"/>
            </a:ext>
          </a:extLst>
        </p:spPr>
      </p:pic>
      <p:sp>
        <p:nvSpPr>
          <p:cNvPr id="14" name="Rectangle 13"/>
          <p:cNvSpPr/>
          <p:nvPr/>
        </p:nvSpPr>
        <p:spPr>
          <a:xfrm>
            <a:off x="5385539" y="4622450"/>
            <a:ext cx="1510741" cy="397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3562" y="465042"/>
            <a:ext cx="4209364" cy="1445236"/>
          </a:xfrm>
          <a:prstGeom prst="rect">
            <a:avLst/>
          </a:prstGeom>
        </p:spPr>
      </p:pic>
      <p:pic>
        <p:nvPicPr>
          <p:cNvPr id="13" name="Image 12"/>
          <p:cNvPicPr>
            <a:picLocks noChangeAspect="1"/>
          </p:cNvPicPr>
          <p:nvPr/>
        </p:nvPicPr>
        <p:blipFill>
          <a:blip r:embed="rId7"/>
          <a:stretch>
            <a:fillRect/>
          </a:stretch>
        </p:blipFill>
        <p:spPr>
          <a:xfrm>
            <a:off x="108175" y="4660754"/>
            <a:ext cx="8888835" cy="471860"/>
          </a:xfrm>
          <a:prstGeom prst="rect">
            <a:avLst/>
          </a:prstGeom>
        </p:spPr>
      </p:pic>
      <p:sp>
        <p:nvSpPr>
          <p:cNvPr id="16" name="Rectangle 15"/>
          <p:cNvSpPr/>
          <p:nvPr/>
        </p:nvSpPr>
        <p:spPr>
          <a:xfrm>
            <a:off x="5371028" y="4668013"/>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414570" y="4757755"/>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44630" y="1241981"/>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fr-FR" sz="3200" dirty="0" smtClean="0">
                  <a:solidFill>
                    <a:schemeClr val="tx1"/>
                  </a:solidFill>
                </a:rPr>
                <a:t>PROBLEMATIQUE ET SA RESOLUTION</a:t>
              </a:r>
              <a:endParaRPr lang="en-GB" sz="3200" dirty="0">
                <a:solidFill>
                  <a:schemeClr val="tx1"/>
                </a:solidFill>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03</a:t>
              </a:r>
              <a:endParaRPr lang="en-GB" sz="12000" b="0" dirty="0">
                <a:solidFill>
                  <a:srgbClr val="FFCD00"/>
                </a:solidFill>
              </a:endParaRPr>
            </a:p>
          </p:txBody>
        </p:sp>
      </p:grpSp>
      <p:pic>
        <p:nvPicPr>
          <p:cNvPr id="5" name="Image 4"/>
          <p:cNvPicPr>
            <a:picLocks noChangeAspect="1"/>
          </p:cNvPicPr>
          <p:nvPr/>
        </p:nvPicPr>
        <p:blipFill>
          <a:blip r:embed="rId3"/>
          <a:stretch>
            <a:fillRect/>
          </a:stretch>
        </p:blipFill>
        <p:spPr>
          <a:xfrm>
            <a:off x="180975" y="4666182"/>
            <a:ext cx="8778199" cy="361009"/>
          </a:xfrm>
          <a:prstGeom prst="rect">
            <a:avLst/>
          </a:prstGeom>
        </p:spPr>
      </p:pic>
      <p:sp>
        <p:nvSpPr>
          <p:cNvPr id="6" name="ZoneTexte 5"/>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08</a:t>
            </a:r>
          </a:p>
        </p:txBody>
      </p:sp>
      <p:pic>
        <p:nvPicPr>
          <p:cNvPr id="7" name="Image 6"/>
          <p:cNvPicPr>
            <a:picLocks noChangeAspect="1"/>
          </p:cNvPicPr>
          <p:nvPr/>
        </p:nvPicPr>
        <p:blipFill>
          <a:blip r:embed="rId4"/>
          <a:stretch>
            <a:fillRect/>
          </a:stretch>
        </p:blipFill>
        <p:spPr>
          <a:xfrm>
            <a:off x="108175" y="4660754"/>
            <a:ext cx="8888835" cy="471860"/>
          </a:xfrm>
          <a:prstGeom prst="rect">
            <a:avLst/>
          </a:prstGeom>
        </p:spPr>
      </p:pic>
      <p:sp>
        <p:nvSpPr>
          <p:cNvPr id="10" name="Rectangle 9"/>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3691521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180975" y="4666182"/>
            <a:ext cx="8778199" cy="361009"/>
          </a:xfrm>
          <a:prstGeom prst="rect">
            <a:avLst/>
          </a:prstGeom>
        </p:spPr>
      </p:pic>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a:solidFill>
                  <a:schemeClr val="tx1"/>
                </a:solidFill>
              </a:rPr>
              <a:t>9</a:t>
            </a:r>
            <a:endParaRPr lang="fr-FR" sz="1600" b="0" dirty="0" smtClean="0">
              <a:solidFill>
                <a:schemeClr val="tx1"/>
              </a:solidFill>
            </a:endParaRPr>
          </a:p>
        </p:txBody>
      </p:sp>
      <p:pic>
        <p:nvPicPr>
          <p:cNvPr id="10" name="Image 9"/>
          <p:cNvPicPr>
            <a:picLocks noChangeAspect="1"/>
          </p:cNvPicPr>
          <p:nvPr/>
        </p:nvPicPr>
        <p:blipFill>
          <a:blip r:embed="rId4"/>
          <a:stretch>
            <a:fillRect/>
          </a:stretch>
        </p:blipFill>
        <p:spPr>
          <a:xfrm>
            <a:off x="108175" y="4660754"/>
            <a:ext cx="8888835" cy="471860"/>
          </a:xfrm>
          <a:prstGeom prst="rect">
            <a:avLst/>
          </a:prstGeom>
        </p:spPr>
      </p:pic>
      <p:pic>
        <p:nvPicPr>
          <p:cNvPr id="12" name="Image 11" descr="C:\Users\user\Downloads\image(1).png"/>
          <p:cNvPicPr/>
          <p:nvPr/>
        </p:nvPicPr>
        <p:blipFill rotWithShape="1">
          <a:blip r:embed="rId5">
            <a:extLst>
              <a:ext uri="{28A0092B-C50C-407E-A947-70E740481C1C}">
                <a14:useLocalDpi xmlns:a14="http://schemas.microsoft.com/office/drawing/2010/main" val="0"/>
              </a:ext>
            </a:extLst>
          </a:blip>
          <a:srcRect t="28716"/>
          <a:stretch/>
        </p:blipFill>
        <p:spPr bwMode="auto">
          <a:xfrm>
            <a:off x="1836633" y="2948652"/>
            <a:ext cx="5713415" cy="1371330"/>
          </a:xfrm>
          <a:prstGeom prst="rect">
            <a:avLst/>
          </a:prstGeom>
          <a:noFill/>
          <a:ln>
            <a:noFill/>
          </a:ln>
          <a:extLst>
            <a:ext uri="{53640926-AAD7-44D8-BBD7-CCE9431645EC}">
              <a14:shadowObscured xmlns:a14="http://schemas.microsoft.com/office/drawing/2010/main"/>
            </a:ext>
          </a:extLst>
        </p:spPr>
      </p:pic>
      <p:sp>
        <p:nvSpPr>
          <p:cNvPr id="15" name="Rectangle 1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6" name="Zone de texte 2"/>
          <p:cNvSpPr txBox="1">
            <a:spLocks noChangeArrowheads="1"/>
          </p:cNvSpPr>
          <p:nvPr/>
        </p:nvSpPr>
        <p:spPr bwMode="auto">
          <a:xfrm>
            <a:off x="-266700" y="6848475"/>
            <a:ext cx="384175" cy="244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smtClean="0">
                <a:ln>
                  <a:noFill/>
                </a:ln>
                <a:solidFill>
                  <a:srgbClr val="808080"/>
                </a:solidFill>
                <a:effectLst/>
                <a:latin typeface="Calibri" panose="020F0502020204030204" pitchFamily="34" charset="0"/>
                <a:ea typeface="Calibri" panose="020F0502020204030204" pitchFamily="34" charset="0"/>
                <a:cs typeface="Times New Roman" panose="02020603050405020304" pitchFamily="18" charset="0"/>
              </a:rPr>
              <a:t>19</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38" name="Rectangle 37"/>
          <p:cNvSpPr/>
          <p:nvPr/>
        </p:nvSpPr>
        <p:spPr>
          <a:xfrm>
            <a:off x="3495407" y="4321884"/>
            <a:ext cx="2113463" cy="304699"/>
          </a:xfrm>
          <a:prstGeom prst="rect">
            <a:avLst/>
          </a:prstGeom>
        </p:spPr>
        <p:txBody>
          <a:bodyPr wrap="none">
            <a:spAutoFit/>
          </a:bodyPr>
          <a:lstStyle/>
          <a:p>
            <a:pPr indent="228600" algn="ctr">
              <a:lnSpc>
                <a:spcPct val="115000"/>
              </a:lnSpc>
              <a:spcAft>
                <a:spcPts val="1000"/>
              </a:spcAft>
            </a:pP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Page principale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du site web</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1" name="ZoneTexte 20"/>
          <p:cNvSpPr txBox="1"/>
          <p:nvPr/>
        </p:nvSpPr>
        <p:spPr>
          <a:xfrm>
            <a:off x="410931" y="199517"/>
            <a:ext cx="7721394"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
        <p:nvSpPr>
          <p:cNvPr id="22" name="Rectangle 21"/>
          <p:cNvSpPr/>
          <p:nvPr/>
        </p:nvSpPr>
        <p:spPr>
          <a:xfrm>
            <a:off x="770897" y="578734"/>
            <a:ext cx="3558431" cy="307777"/>
          </a:xfrm>
          <a:prstGeom prst="rect">
            <a:avLst/>
          </a:prstGeom>
        </p:spPr>
        <p:txBody>
          <a:bodyPr wrap="square">
            <a:spAutoFit/>
          </a:bodyPr>
          <a:lstStyle/>
          <a:p>
            <a:pPr>
              <a:tabLst>
                <a:tab pos="1343025" algn="l"/>
              </a:tabLst>
            </a:pPr>
            <a:r>
              <a:rPr lang="fr-FR" sz="1400" dirty="0" smtClean="0">
                <a:solidFill>
                  <a:schemeClr val="tx1"/>
                </a:solidFill>
              </a:rPr>
              <a:t>A</a:t>
            </a:r>
            <a:r>
              <a:rPr lang="fr-FR" sz="1400" dirty="0">
                <a:solidFill>
                  <a:schemeClr val="tx1"/>
                </a:solidFill>
              </a:rPr>
              <a:t>) Le site web et sa charte </a:t>
            </a:r>
            <a:r>
              <a:rPr lang="fr-FR" sz="1400" dirty="0" smtClean="0">
                <a:solidFill>
                  <a:schemeClr val="tx1"/>
                </a:solidFill>
              </a:rPr>
              <a:t>graphique</a:t>
            </a:r>
            <a:endParaRPr lang="fr-FR" sz="1400" dirty="0">
              <a:solidFill>
                <a:schemeClr val="tx1"/>
              </a:solidFill>
            </a:endParaRPr>
          </a:p>
        </p:txBody>
      </p:sp>
      <p:sp>
        <p:nvSpPr>
          <p:cNvPr id="23" name="Rectangle 22"/>
          <p:cNvSpPr/>
          <p:nvPr/>
        </p:nvSpPr>
        <p:spPr>
          <a:xfrm>
            <a:off x="7550048" y="2297136"/>
            <a:ext cx="1535895" cy="517065"/>
          </a:xfrm>
          <a:prstGeom prst="rect">
            <a:avLst/>
          </a:prstGeom>
        </p:spPr>
        <p:txBody>
          <a:bodyPr wrap="square">
            <a:spAutoFit/>
          </a:bodyPr>
          <a:lstStyle/>
          <a:p>
            <a:pPr indent="228600">
              <a:lnSpc>
                <a:spcPct val="115000"/>
              </a:lnSpc>
              <a:spcAft>
                <a:spcPts val="1000"/>
              </a:spcAft>
            </a:pPr>
            <a:r>
              <a:rPr lang="fr-FR" b="0" i="1" dirty="0" smtClean="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Caractéristiques techniques en annexe</a:t>
            </a:r>
            <a:endParaRPr lang="fr-FR" b="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089" y="989642"/>
            <a:ext cx="5715960" cy="1962508"/>
          </a:xfrm>
          <a:prstGeom prst="rect">
            <a:avLst/>
          </a:prstGeom>
        </p:spPr>
      </p:pic>
    </p:spTree>
    <p:extLst>
      <p:ext uri="{BB962C8B-B14F-4D97-AF65-F5344CB8AC3E}">
        <p14:creationId xmlns:p14="http://schemas.microsoft.com/office/powerpoint/2010/main" val="571579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17966" y="4329954"/>
            <a:ext cx="1930941" cy="276999"/>
          </a:xfrm>
          <a:prstGeom prst="rect">
            <a:avLst/>
          </a:prstGeom>
        </p:spPr>
        <p:txBody>
          <a:bodyPr wrap="squar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Menu principal en </a:t>
            </a:r>
            <a:r>
              <a:rPr lang="fr-FR"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français</a:t>
            </a:r>
            <a:endParaRPr lang="fr-FR" i="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586152" y="4272665"/>
            <a:ext cx="2181315" cy="482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234478" y="1553984"/>
            <a:ext cx="2803525" cy="2208297"/>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Possibilité du serveur de mettre le site web en 3 langues différentes :</a:t>
            </a:r>
            <a:endParaRPr lang="fr-FR" sz="1250" b="0" dirty="0">
              <a:solidFill>
                <a:schemeClr val="tx1"/>
              </a:solidFill>
              <a:latin typeface="+mn-lt"/>
              <a:cs typeface="Calibri" panose="020F0502020204030204" pitchFamily="34" charset="0"/>
            </a:endParaRPr>
          </a:p>
          <a:p>
            <a:pPr algn="just">
              <a:spcAft>
                <a:spcPts val="600"/>
              </a:spcAft>
            </a:pPr>
            <a:r>
              <a:rPr lang="fr-FR" sz="1250" b="0" dirty="0" smtClean="0">
                <a:solidFill>
                  <a:schemeClr val="tx1"/>
                </a:solidFill>
                <a:latin typeface="+mn-lt"/>
                <a:cs typeface="Calibri" panose="020F0502020204030204" pitchFamily="34" charset="0"/>
              </a:rPr>
              <a:t>	• </a:t>
            </a:r>
            <a:r>
              <a:rPr lang="fr-FR" sz="1250" dirty="0" smtClean="0">
                <a:solidFill>
                  <a:schemeClr val="tx1"/>
                </a:solidFill>
                <a:latin typeface="+mn-lt"/>
                <a:cs typeface="Calibri" panose="020F0502020204030204" pitchFamily="34" charset="0"/>
              </a:rPr>
              <a:t>Français</a:t>
            </a:r>
            <a:r>
              <a:rPr lang="fr-FR" sz="1250" b="0" dirty="0" smtClean="0">
                <a:solidFill>
                  <a:schemeClr val="tx1"/>
                </a:solidFill>
                <a:latin typeface="+mn-lt"/>
                <a:cs typeface="Calibri" panose="020F0502020204030204" pitchFamily="34" charset="0"/>
              </a:rPr>
              <a:t> </a:t>
            </a:r>
            <a:r>
              <a:rPr lang="fr-FR" sz="1250" b="0" dirty="0">
                <a:solidFill>
                  <a:schemeClr val="tx1"/>
                </a:solidFill>
                <a:latin typeface="+mn-lt"/>
                <a:cs typeface="Calibri" panose="020F0502020204030204" pitchFamily="34" charset="0"/>
              </a:rPr>
              <a:t>(FR)</a:t>
            </a:r>
          </a:p>
          <a:p>
            <a:pPr algn="just">
              <a:spcAft>
                <a:spcPts val="600"/>
              </a:spcAft>
            </a:pPr>
            <a:r>
              <a:rPr lang="fr-FR" sz="1250" b="0" dirty="0" smtClean="0">
                <a:solidFill>
                  <a:schemeClr val="tx1"/>
                </a:solidFill>
                <a:latin typeface="+mn-lt"/>
                <a:cs typeface="Calibri" panose="020F0502020204030204" pitchFamily="34" charset="0"/>
              </a:rPr>
              <a:t>	• </a:t>
            </a:r>
            <a:r>
              <a:rPr lang="fr-FR" sz="1250" dirty="0" smtClean="0">
                <a:solidFill>
                  <a:schemeClr val="tx1"/>
                </a:solidFill>
                <a:latin typeface="+mn-lt"/>
                <a:cs typeface="Calibri" panose="020F0502020204030204" pitchFamily="34" charset="0"/>
              </a:rPr>
              <a:t>Anglais</a:t>
            </a:r>
            <a:r>
              <a:rPr lang="fr-FR" sz="1250" b="0" dirty="0" smtClean="0">
                <a:solidFill>
                  <a:schemeClr val="tx1"/>
                </a:solidFill>
                <a:latin typeface="+mn-lt"/>
                <a:cs typeface="Calibri" panose="020F0502020204030204" pitchFamily="34" charset="0"/>
              </a:rPr>
              <a:t> </a:t>
            </a:r>
            <a:r>
              <a:rPr lang="fr-FR" sz="1250" b="0" dirty="0">
                <a:solidFill>
                  <a:schemeClr val="tx1"/>
                </a:solidFill>
                <a:latin typeface="+mn-lt"/>
                <a:cs typeface="Calibri" panose="020F0502020204030204" pitchFamily="34" charset="0"/>
              </a:rPr>
              <a:t>(GB)</a:t>
            </a:r>
          </a:p>
          <a:p>
            <a:pPr algn="just">
              <a:spcAft>
                <a:spcPts val="600"/>
              </a:spcAft>
            </a:pPr>
            <a:r>
              <a:rPr lang="fr-FR" sz="1250" b="0" dirty="0" smtClean="0">
                <a:solidFill>
                  <a:schemeClr val="tx1"/>
                </a:solidFill>
                <a:latin typeface="+mn-lt"/>
                <a:cs typeface="Calibri" panose="020F0502020204030204" pitchFamily="34" charset="0"/>
              </a:rPr>
              <a:t>	• </a:t>
            </a:r>
            <a:r>
              <a:rPr lang="fr-FR" sz="1250" dirty="0" smtClean="0">
                <a:solidFill>
                  <a:schemeClr val="tx1"/>
                </a:solidFill>
                <a:latin typeface="+mn-lt"/>
                <a:cs typeface="Calibri" panose="020F0502020204030204" pitchFamily="34" charset="0"/>
              </a:rPr>
              <a:t>Espagnol</a:t>
            </a:r>
            <a:r>
              <a:rPr lang="fr-FR" sz="1250" b="0" dirty="0" smtClean="0">
                <a:solidFill>
                  <a:schemeClr val="tx1"/>
                </a:solidFill>
                <a:latin typeface="+mn-lt"/>
                <a:cs typeface="Calibri" panose="020F0502020204030204" pitchFamily="34" charset="0"/>
              </a:rPr>
              <a:t> </a:t>
            </a:r>
            <a:r>
              <a:rPr lang="fr-FR" sz="1250" b="0" dirty="0">
                <a:solidFill>
                  <a:schemeClr val="tx1"/>
                </a:solidFill>
                <a:latin typeface="+mn-lt"/>
                <a:cs typeface="Calibri" panose="020F0502020204030204" pitchFamily="34" charset="0"/>
              </a:rPr>
              <a:t>(SP</a:t>
            </a:r>
            <a:r>
              <a:rPr lang="fr-FR" sz="1250" b="0" dirty="0" smtClean="0">
                <a:solidFill>
                  <a:schemeClr val="tx1"/>
                </a:solidFill>
                <a:latin typeface="+mn-lt"/>
                <a:cs typeface="Calibri" panose="020F0502020204030204" pitchFamily="34" charset="0"/>
              </a:rPr>
              <a:t>)</a:t>
            </a:r>
          </a:p>
          <a:p>
            <a:pPr algn="just">
              <a:spcAft>
                <a:spcPts val="600"/>
              </a:spcAft>
            </a:pPr>
            <a:endParaRPr lang="fr-FR" sz="1250" b="0" dirty="0" smtClean="0">
              <a:solidFill>
                <a:schemeClr val="tx1"/>
              </a:solidFill>
              <a:latin typeface="+mn-lt"/>
              <a:cs typeface="Calibri" panose="020F0502020204030204" pitchFamily="34" charset="0"/>
            </a:endParaRP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Fichiers de language dédié aux traductions puis introduit sur le site web par balise en </a:t>
            </a:r>
            <a:r>
              <a:rPr lang="fr-FR" sz="1250" b="0" dirty="0">
                <a:solidFill>
                  <a:schemeClr val="tx1"/>
                </a:solidFill>
                <a:latin typeface="+mn-lt"/>
                <a:cs typeface="Calibri" panose="020F0502020204030204" pitchFamily="34" charset="0"/>
              </a:rPr>
              <a:t>PHP </a:t>
            </a:r>
            <a:endParaRPr lang="fr-FR" sz="1250" b="0" dirty="0" smtClean="0">
              <a:solidFill>
                <a:schemeClr val="tx1"/>
              </a:solidFill>
              <a:latin typeface="+mn-lt"/>
              <a:cs typeface="Calibri" panose="020F0502020204030204" pitchFamily="34" charset="0"/>
            </a:endParaRPr>
          </a:p>
        </p:txBody>
      </p:sp>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10</a:t>
            </a:r>
          </a:p>
        </p:txBody>
      </p:sp>
      <p:pic>
        <p:nvPicPr>
          <p:cNvPr id="8" name="Image 7"/>
          <p:cNvPicPr>
            <a:picLocks noChangeAspect="1"/>
          </p:cNvPicPr>
          <p:nvPr/>
        </p:nvPicPr>
        <p:blipFill>
          <a:blip r:embed="rId4"/>
          <a:stretch>
            <a:fillRect/>
          </a:stretch>
        </p:blipFill>
        <p:spPr>
          <a:xfrm>
            <a:off x="108175" y="4660754"/>
            <a:ext cx="8888835" cy="471860"/>
          </a:xfrm>
          <a:prstGeom prst="rect">
            <a:avLst/>
          </a:prstGeom>
        </p:spPr>
      </p:pic>
      <p:pic>
        <p:nvPicPr>
          <p:cNvPr id="14" name="Image 13" descr="C:\Users\user\Downloads\image(1).png"/>
          <p:cNvPicPr/>
          <p:nvPr/>
        </p:nvPicPr>
        <p:blipFill rotWithShape="1">
          <a:blip r:embed="rId5">
            <a:extLst>
              <a:ext uri="{28A0092B-C50C-407E-A947-70E740481C1C}">
                <a14:useLocalDpi xmlns:a14="http://schemas.microsoft.com/office/drawing/2010/main" val="0"/>
              </a:ext>
            </a:extLst>
          </a:blip>
          <a:srcRect t="27657"/>
          <a:stretch/>
        </p:blipFill>
        <p:spPr bwMode="auto">
          <a:xfrm>
            <a:off x="3405659" y="3171371"/>
            <a:ext cx="4345496" cy="926487"/>
          </a:xfrm>
          <a:prstGeom prst="rect">
            <a:avLst/>
          </a:prstGeom>
          <a:noFill/>
          <a:ln>
            <a:noFill/>
          </a:ln>
          <a:extLst>
            <a:ext uri="{53640926-AAD7-44D8-BBD7-CCE9431645EC}">
              <a14:shadowObscured xmlns:a14="http://schemas.microsoft.com/office/drawing/2010/main"/>
            </a:ext>
          </a:extLst>
        </p:spPr>
      </p:pic>
      <p:pic>
        <p:nvPicPr>
          <p:cNvPr id="15" name="Image 14"/>
          <p:cNvPicPr>
            <a:picLocks noChangeAspect="1"/>
          </p:cNvPicPr>
          <p:nvPr/>
        </p:nvPicPr>
        <p:blipFill>
          <a:blip r:embed="rId6"/>
          <a:stretch>
            <a:fillRect/>
          </a:stretch>
        </p:blipFill>
        <p:spPr>
          <a:xfrm>
            <a:off x="6732814" y="742311"/>
            <a:ext cx="1272912" cy="942538"/>
          </a:xfrm>
          <a:prstGeom prst="rect">
            <a:avLst/>
          </a:prstGeom>
        </p:spPr>
      </p:pic>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3137" y="3590685"/>
            <a:ext cx="4450538" cy="713521"/>
          </a:xfrm>
          <a:prstGeom prst="rect">
            <a:avLst/>
          </a:prstGeom>
        </p:spPr>
      </p:pic>
      <p:sp>
        <p:nvSpPr>
          <p:cNvPr id="17" name="Rectangle 16"/>
          <p:cNvSpPr/>
          <p:nvPr/>
        </p:nvSpPr>
        <p:spPr>
          <a:xfrm>
            <a:off x="5307526" y="465321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5372839" y="474295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0" name="Rectangle 19"/>
          <p:cNvSpPr/>
          <p:nvPr/>
        </p:nvSpPr>
        <p:spPr>
          <a:xfrm>
            <a:off x="785412" y="575277"/>
            <a:ext cx="4872438" cy="307777"/>
          </a:xfrm>
          <a:prstGeom prst="rect">
            <a:avLst/>
          </a:prstGeom>
        </p:spPr>
        <p:txBody>
          <a:bodyPr wrap="square">
            <a:spAutoFit/>
          </a:bodyPr>
          <a:lstStyle/>
          <a:p>
            <a:pPr>
              <a:tabLst>
                <a:tab pos="1343025" algn="l"/>
              </a:tabLst>
            </a:pPr>
            <a:r>
              <a:rPr lang="fr-FR" sz="1400" dirty="0">
                <a:solidFill>
                  <a:schemeClr val="tx1"/>
                </a:solidFill>
              </a:rPr>
              <a:t>B</a:t>
            </a:r>
            <a:r>
              <a:rPr lang="fr-FR" sz="1400" dirty="0" smtClean="0">
                <a:solidFill>
                  <a:schemeClr val="tx1"/>
                </a:solidFill>
              </a:rPr>
              <a:t>) </a:t>
            </a:r>
            <a:r>
              <a:rPr lang="fr-FR" sz="1400" dirty="0">
                <a:solidFill>
                  <a:schemeClr val="tx1"/>
                </a:solidFill>
              </a:rPr>
              <a:t>L’accessibilité et internationalisation </a:t>
            </a:r>
            <a:r>
              <a:rPr lang="fr-FR" sz="1400" dirty="0" smtClean="0">
                <a:solidFill>
                  <a:schemeClr val="tx1"/>
                </a:solidFill>
              </a:rPr>
              <a:t>linguistique</a:t>
            </a:r>
            <a:endParaRPr lang="fr-FR" sz="1400" dirty="0">
              <a:solidFill>
                <a:schemeClr val="tx1"/>
              </a:solidFill>
            </a:endParaRPr>
          </a:p>
        </p:txBody>
      </p:sp>
      <p:pic>
        <p:nvPicPr>
          <p:cNvPr id="16" name="Imag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5659" y="1701851"/>
            <a:ext cx="4345496" cy="1491975"/>
          </a:xfrm>
          <a:prstGeom prst="rect">
            <a:avLst/>
          </a:prstGeom>
        </p:spPr>
      </p:pic>
      <p:pic>
        <p:nvPicPr>
          <p:cNvPr id="2" name="Image 1"/>
          <p:cNvPicPr>
            <a:picLocks noChangeAspect="1"/>
          </p:cNvPicPr>
          <p:nvPr/>
        </p:nvPicPr>
        <p:blipFill rotWithShape="1">
          <a:blip r:embed="rId9">
            <a:extLst>
              <a:ext uri="{28A0092B-C50C-407E-A947-70E740481C1C}">
                <a14:useLocalDpi xmlns:a14="http://schemas.microsoft.com/office/drawing/2010/main" val="0"/>
              </a:ext>
            </a:extLst>
          </a:blip>
          <a:srcRect l="84683" t="13526" r="1270" b="75155"/>
          <a:stretch/>
        </p:blipFill>
        <p:spPr>
          <a:xfrm>
            <a:off x="6648907" y="756825"/>
            <a:ext cx="1440726" cy="652626"/>
          </a:xfrm>
          <a:prstGeom prst="rect">
            <a:avLst/>
          </a:prstGeom>
        </p:spPr>
      </p:pic>
      <p:pic>
        <p:nvPicPr>
          <p:cNvPr id="3" name="Image 2"/>
          <p:cNvPicPr>
            <a:picLocks noChangeAspect="1"/>
          </p:cNvPicPr>
          <p:nvPr/>
        </p:nvPicPr>
        <p:blipFill rotWithShape="1">
          <a:blip r:embed="rId10">
            <a:extLst>
              <a:ext uri="{28A0092B-C50C-407E-A947-70E740481C1C}">
                <a14:useLocalDpi xmlns:a14="http://schemas.microsoft.com/office/drawing/2010/main" val="0"/>
              </a:ext>
            </a:extLst>
          </a:blip>
          <a:srcRect t="-1" b="846"/>
          <a:stretch/>
        </p:blipFill>
        <p:spPr>
          <a:xfrm>
            <a:off x="3353138" y="1699156"/>
            <a:ext cx="4450538" cy="1922158"/>
          </a:xfrm>
          <a:prstGeom prst="rect">
            <a:avLst/>
          </a:prstGeom>
        </p:spPr>
      </p:pic>
      <p:sp>
        <p:nvSpPr>
          <p:cNvPr id="22" name="Rectangle 21"/>
          <p:cNvSpPr/>
          <p:nvPr/>
        </p:nvSpPr>
        <p:spPr>
          <a:xfrm>
            <a:off x="4586152" y="4360534"/>
            <a:ext cx="2232115" cy="276999"/>
          </a:xfrm>
          <a:prstGeom prst="rect">
            <a:avLst/>
          </a:prstGeom>
        </p:spPr>
        <p:txBody>
          <a:bodyPr wrap="squar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Menu principal en </a:t>
            </a:r>
            <a:r>
              <a:rPr lang="fr-FR"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espagnol</a:t>
            </a:r>
            <a:endParaRPr lang="fr-FR" i="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7751155" y="2850526"/>
            <a:ext cx="1284514" cy="646331"/>
          </a:xfrm>
          <a:prstGeom prst="rect">
            <a:avLst/>
          </a:prstGeom>
        </p:spPr>
        <p:txBody>
          <a:bodyPr wrap="square">
            <a:spAutoFit/>
          </a:bodyPr>
          <a:lstStyle/>
          <a:p>
            <a:pPr algn="ctr">
              <a:spcAft>
                <a:spcPts val="600"/>
              </a:spcAft>
            </a:pPr>
            <a:r>
              <a:rPr lang="fr-FR" b="0" i="1" dirty="0">
                <a:solidFill>
                  <a:schemeClr val="bg1">
                    <a:lumMod val="65000"/>
                  </a:schemeClr>
                </a:solidFill>
                <a:cs typeface="Calibri" panose="020F0502020204030204" pitchFamily="34" charset="0"/>
              </a:rPr>
              <a:t>Fonctionnement technique en annexe</a:t>
            </a:r>
          </a:p>
        </p:txBody>
      </p:sp>
      <p:sp>
        <p:nvSpPr>
          <p:cNvPr id="23" name="ZoneTexte 22"/>
          <p:cNvSpPr txBox="1"/>
          <p:nvPr/>
        </p:nvSpPr>
        <p:spPr>
          <a:xfrm>
            <a:off x="410931" y="199517"/>
            <a:ext cx="7934783"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76712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500"/>
                                        <p:tgtEl>
                                          <p:spTgt spid="1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39718" b="36644"/>
          <a:stretch/>
        </p:blipFill>
        <p:spPr>
          <a:xfrm>
            <a:off x="2627715" y="3609212"/>
            <a:ext cx="3030135" cy="397924"/>
          </a:xfrm>
          <a:prstGeom prst="rect">
            <a:avLst/>
          </a:prstGeom>
        </p:spPr>
      </p:pic>
      <p:sp>
        <p:nvSpPr>
          <p:cNvPr id="10" name="ZoneTexte 9"/>
          <p:cNvSpPr txBox="1"/>
          <p:nvPr/>
        </p:nvSpPr>
        <p:spPr>
          <a:xfrm>
            <a:off x="542925" y="1175210"/>
            <a:ext cx="6288042" cy="2631490"/>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smtClean="0">
                <a:solidFill>
                  <a:schemeClr val="tx1"/>
                </a:solidFill>
                <a:latin typeface="+mn-lt"/>
              </a:rPr>
              <a:t>Site web vérifié </a:t>
            </a:r>
            <a:r>
              <a:rPr lang="fr-FR" sz="1250" b="0" dirty="0">
                <a:solidFill>
                  <a:schemeClr val="tx1"/>
                </a:solidFill>
                <a:latin typeface="+mn-lt"/>
              </a:rPr>
              <a:t>par W3C pour le HTML et CSS en encodage </a:t>
            </a:r>
            <a:r>
              <a:rPr lang="fr-FR" sz="1250" b="0" dirty="0" smtClean="0">
                <a:solidFill>
                  <a:schemeClr val="tx1"/>
                </a:solidFill>
                <a:latin typeface="+mn-lt"/>
              </a:rPr>
              <a:t>UTF-8 :</a:t>
            </a:r>
          </a:p>
          <a:p>
            <a:pPr marL="171450" indent="-171450" algn="just">
              <a:spcAft>
                <a:spcPts val="600"/>
              </a:spcAft>
              <a:buFont typeface="Wingdings" panose="05000000000000000000" pitchFamily="2" charset="2"/>
              <a:buChar char="Ø"/>
            </a:pPr>
            <a:endParaRPr lang="fr-FR" sz="1250" b="0" dirty="0">
              <a:solidFill>
                <a:schemeClr val="tx1"/>
              </a:solidFill>
              <a:latin typeface="+mn-lt"/>
            </a:endParaRPr>
          </a:p>
          <a:p>
            <a:pPr marL="171450" indent="-171450" algn="just">
              <a:spcAft>
                <a:spcPts val="600"/>
              </a:spcAft>
              <a:buFont typeface="Wingdings" panose="05000000000000000000" pitchFamily="2" charset="2"/>
              <a:buChar char="Ø"/>
            </a:pPr>
            <a:endParaRPr lang="fr-FR" sz="1250" b="0" dirty="0" smtClean="0">
              <a:solidFill>
                <a:schemeClr val="tx1"/>
              </a:solidFill>
              <a:latin typeface="+mn-lt"/>
            </a:endParaRPr>
          </a:p>
          <a:p>
            <a:pPr marL="171450" indent="-171450" algn="just">
              <a:spcAft>
                <a:spcPts val="600"/>
              </a:spcAft>
              <a:buFont typeface="Wingdings" panose="05000000000000000000" pitchFamily="2" charset="2"/>
              <a:buChar char="Ø"/>
            </a:pPr>
            <a:endParaRPr lang="fr-FR" sz="1250" b="0" dirty="0">
              <a:solidFill>
                <a:schemeClr val="tx1"/>
              </a:solidFill>
              <a:latin typeface="+mn-lt"/>
            </a:endParaRPr>
          </a:p>
          <a:p>
            <a:pPr marL="171450" indent="-171450" algn="just">
              <a:spcAft>
                <a:spcPts val="600"/>
              </a:spcAft>
              <a:buFont typeface="Wingdings" panose="05000000000000000000" pitchFamily="2" charset="2"/>
              <a:buChar char="Ø"/>
            </a:pPr>
            <a:endParaRPr lang="fr-FR" sz="1250" b="0" dirty="0" smtClean="0">
              <a:solidFill>
                <a:schemeClr val="tx1"/>
              </a:solidFill>
              <a:latin typeface="+mn-lt"/>
            </a:endParaRPr>
          </a:p>
          <a:p>
            <a:pPr marL="171450" indent="-171450" algn="just">
              <a:spcAft>
                <a:spcPts val="600"/>
              </a:spcAft>
              <a:buFont typeface="Wingdings" panose="05000000000000000000" pitchFamily="2" charset="2"/>
              <a:buChar char="Ø"/>
            </a:pPr>
            <a:endParaRPr lang="fr-FR" sz="1250" b="0" dirty="0">
              <a:solidFill>
                <a:schemeClr val="tx1"/>
              </a:solidFill>
              <a:latin typeface="+mn-lt"/>
            </a:endParaRPr>
          </a:p>
          <a:p>
            <a:pPr marL="171450" indent="-171450" algn="just">
              <a:spcAft>
                <a:spcPts val="600"/>
              </a:spcAft>
              <a:buFont typeface="Wingdings" panose="05000000000000000000" pitchFamily="2" charset="2"/>
              <a:buChar char="Ø"/>
            </a:pPr>
            <a:endParaRPr lang="fr-FR" sz="1250" b="0" dirty="0" smtClean="0">
              <a:solidFill>
                <a:schemeClr val="tx1"/>
              </a:solidFill>
              <a:latin typeface="+mn-lt"/>
            </a:endParaRPr>
          </a:p>
          <a:p>
            <a:pPr marL="171450" indent="-171450" algn="just">
              <a:spcAft>
                <a:spcPts val="600"/>
              </a:spcAft>
              <a:buFont typeface="Wingdings" panose="05000000000000000000" pitchFamily="2" charset="2"/>
              <a:buChar char="Ø"/>
            </a:pPr>
            <a:r>
              <a:rPr lang="fr-FR" sz="1250" b="0" dirty="0" smtClean="0">
                <a:solidFill>
                  <a:schemeClr val="tx1"/>
                </a:solidFill>
                <a:latin typeface="+mn-lt"/>
              </a:rPr>
              <a:t>Site web vérifié </a:t>
            </a:r>
            <a:r>
              <a:rPr lang="fr-FR" sz="1250" b="0" dirty="0">
                <a:solidFill>
                  <a:schemeClr val="tx1"/>
                </a:solidFill>
                <a:latin typeface="+mn-lt"/>
              </a:rPr>
              <a:t>par </a:t>
            </a:r>
            <a:r>
              <a:rPr lang="fr-FR" sz="1250" b="0" dirty="0" err="1">
                <a:solidFill>
                  <a:schemeClr val="tx1"/>
                </a:solidFill>
                <a:latin typeface="+mn-lt"/>
              </a:rPr>
              <a:t>AChecker</a:t>
            </a:r>
            <a:r>
              <a:rPr lang="fr-FR" sz="1250" b="0" dirty="0">
                <a:solidFill>
                  <a:schemeClr val="tx1"/>
                </a:solidFill>
                <a:latin typeface="+mn-lt"/>
              </a:rPr>
              <a:t> pour les trois niveaux de validation. La norme </a:t>
            </a:r>
            <a:r>
              <a:rPr lang="fr-FR" sz="1250" b="0" dirty="0" smtClean="0">
                <a:solidFill>
                  <a:schemeClr val="tx1"/>
                </a:solidFill>
                <a:latin typeface="+mn-lt"/>
              </a:rPr>
              <a:t>WCAG </a:t>
            </a:r>
            <a:r>
              <a:rPr lang="fr-FR" sz="1250" b="0" dirty="0">
                <a:solidFill>
                  <a:schemeClr val="tx1"/>
                </a:solidFill>
                <a:latin typeface="+mn-lt"/>
              </a:rPr>
              <a:t>2.0 faisant partie de la norme W3C reconnue à </a:t>
            </a:r>
            <a:r>
              <a:rPr lang="fr-FR" sz="1250" b="0" dirty="0" smtClean="0">
                <a:solidFill>
                  <a:schemeClr val="tx1"/>
                </a:solidFill>
                <a:latin typeface="+mn-lt"/>
              </a:rPr>
              <a:t>l’international :</a:t>
            </a:r>
          </a:p>
          <a:p>
            <a:pPr marL="171450" indent="-171450" algn="just">
              <a:spcAft>
                <a:spcPts val="600"/>
              </a:spcAft>
              <a:buFont typeface="Wingdings" panose="05000000000000000000" pitchFamily="2" charset="2"/>
              <a:buChar char="Ø"/>
            </a:pPr>
            <a:endParaRPr lang="fr-FR" sz="1250" b="0" dirty="0" smtClean="0">
              <a:solidFill>
                <a:schemeClr val="tx1"/>
              </a:solidFill>
              <a:latin typeface="+mn-lt"/>
            </a:endParaRPr>
          </a:p>
        </p:txBody>
      </p:sp>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11</a:t>
            </a:r>
          </a:p>
        </p:txBody>
      </p:sp>
      <p:pic>
        <p:nvPicPr>
          <p:cNvPr id="11" name="Image 10" descr="E:\3ieme semestre\Stage Renault\Site_Web_Renault\images\W3C-CSS.png"/>
          <p:cNvPicPr/>
          <p:nvPr/>
        </p:nvPicPr>
        <p:blipFill>
          <a:blip r:embed="rId4">
            <a:extLst>
              <a:ext uri="{28A0092B-C50C-407E-A947-70E740481C1C}">
                <a14:useLocalDpi xmlns:a14="http://schemas.microsoft.com/office/drawing/2010/main" val="0"/>
              </a:ext>
            </a:extLst>
          </a:blip>
          <a:srcRect/>
          <a:stretch>
            <a:fillRect/>
          </a:stretch>
        </p:blipFill>
        <p:spPr bwMode="auto">
          <a:xfrm>
            <a:off x="2855535" y="1522487"/>
            <a:ext cx="1306562" cy="413815"/>
          </a:xfrm>
          <a:prstGeom prst="rect">
            <a:avLst/>
          </a:prstGeom>
          <a:noFill/>
          <a:ln>
            <a:noFill/>
          </a:ln>
        </p:spPr>
      </p:pic>
      <p:pic>
        <p:nvPicPr>
          <p:cNvPr id="12" name="Image 11" descr="E:\3ieme semestre\Stage Renault\Site_Web_Renault\images\W3C-HTML.png"/>
          <p:cNvPicPr/>
          <p:nvPr/>
        </p:nvPicPr>
        <p:blipFill>
          <a:blip r:embed="rId5">
            <a:extLst>
              <a:ext uri="{28A0092B-C50C-407E-A947-70E740481C1C}">
                <a14:useLocalDpi xmlns:a14="http://schemas.microsoft.com/office/drawing/2010/main" val="0"/>
              </a:ext>
            </a:extLst>
          </a:blip>
          <a:srcRect/>
          <a:stretch>
            <a:fillRect/>
          </a:stretch>
        </p:blipFill>
        <p:spPr bwMode="auto">
          <a:xfrm>
            <a:off x="4286825" y="1500716"/>
            <a:ext cx="1376149" cy="413816"/>
          </a:xfrm>
          <a:prstGeom prst="rect">
            <a:avLst/>
          </a:prstGeom>
          <a:noFill/>
          <a:ln>
            <a:noFill/>
          </a:ln>
        </p:spPr>
      </p:pic>
      <p:pic>
        <p:nvPicPr>
          <p:cNvPr id="13" name="Image 12"/>
          <p:cNvPicPr>
            <a:picLocks noChangeAspect="1"/>
          </p:cNvPicPr>
          <p:nvPr/>
        </p:nvPicPr>
        <p:blipFill>
          <a:blip r:embed="rId6"/>
          <a:stretch>
            <a:fillRect/>
          </a:stretch>
        </p:blipFill>
        <p:spPr>
          <a:xfrm>
            <a:off x="108175" y="4660754"/>
            <a:ext cx="8888835" cy="471860"/>
          </a:xfrm>
          <a:prstGeom prst="rect">
            <a:avLst/>
          </a:prstGeom>
        </p:spPr>
      </p:pic>
      <p:sp>
        <p:nvSpPr>
          <p:cNvPr id="15" name="ZoneTexte 14"/>
          <p:cNvSpPr txBox="1"/>
          <p:nvPr/>
        </p:nvSpPr>
        <p:spPr>
          <a:xfrm>
            <a:off x="5662974" y="1967101"/>
            <a:ext cx="295140" cy="195494"/>
          </a:xfrm>
          <a:prstGeom prst="rect">
            <a:avLst/>
          </a:prstGeom>
          <a:noFill/>
        </p:spPr>
        <p:txBody>
          <a:bodyPr wrap="square" lIns="0" tIns="0" rIns="0" bIns="0" rtlCol="0">
            <a:noAutofit/>
          </a:bodyPr>
          <a:lstStyle/>
          <a:p>
            <a:r>
              <a:rPr lang="fr-FR" sz="1000" b="0" dirty="0" smtClean="0">
                <a:solidFill>
                  <a:srgbClr val="A6A6A6"/>
                </a:solidFill>
              </a:rPr>
              <a:t>[9]</a:t>
            </a:r>
          </a:p>
        </p:txBody>
      </p:sp>
      <p:sp>
        <p:nvSpPr>
          <p:cNvPr id="16" name="ZoneTexte 15"/>
          <p:cNvSpPr txBox="1"/>
          <p:nvPr/>
        </p:nvSpPr>
        <p:spPr>
          <a:xfrm>
            <a:off x="5057139" y="3954845"/>
            <a:ext cx="328400" cy="195494"/>
          </a:xfrm>
          <a:prstGeom prst="rect">
            <a:avLst/>
          </a:prstGeom>
          <a:noFill/>
        </p:spPr>
        <p:txBody>
          <a:bodyPr wrap="square" lIns="0" tIns="0" rIns="0" bIns="0" rtlCol="0">
            <a:noAutofit/>
          </a:bodyPr>
          <a:lstStyle/>
          <a:p>
            <a:r>
              <a:rPr lang="fr-FR" sz="1000" b="0" dirty="0" smtClean="0">
                <a:solidFill>
                  <a:srgbClr val="A6A6A6"/>
                </a:solidFill>
              </a:rPr>
              <a:t>[10]</a:t>
            </a:r>
          </a:p>
        </p:txBody>
      </p:sp>
      <p:sp>
        <p:nvSpPr>
          <p:cNvPr id="18" name="Rectangle 17"/>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1" name="Rectangle 20"/>
          <p:cNvSpPr/>
          <p:nvPr/>
        </p:nvSpPr>
        <p:spPr>
          <a:xfrm>
            <a:off x="785412" y="509964"/>
            <a:ext cx="4872438" cy="307777"/>
          </a:xfrm>
          <a:prstGeom prst="rect">
            <a:avLst/>
          </a:prstGeom>
        </p:spPr>
        <p:txBody>
          <a:bodyPr wrap="square">
            <a:spAutoFit/>
          </a:bodyPr>
          <a:lstStyle/>
          <a:p>
            <a:pPr>
              <a:tabLst>
                <a:tab pos="1343025" algn="l"/>
              </a:tabLst>
            </a:pPr>
            <a:r>
              <a:rPr lang="fr-FR" sz="1400" dirty="0" smtClean="0">
                <a:solidFill>
                  <a:schemeClr val="tx1"/>
                </a:solidFill>
              </a:rPr>
              <a:t>C) L’accessibilité </a:t>
            </a:r>
            <a:r>
              <a:rPr lang="fr-FR" sz="1400" dirty="0">
                <a:solidFill>
                  <a:schemeClr val="tx1"/>
                </a:solidFill>
              </a:rPr>
              <a:t>statique </a:t>
            </a:r>
          </a:p>
        </p:txBody>
      </p:sp>
      <p:sp>
        <p:nvSpPr>
          <p:cNvPr id="17" name="ZoneTexte 16"/>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0837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Effect transition="in" filter="fade">
                                      <p:cBhvr>
                                        <p:cTn id="7" dur="500"/>
                                        <p:tgtEl>
                                          <p:spTgt spid="10">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12</a:t>
            </a:r>
          </a:p>
        </p:txBody>
      </p:sp>
      <p:pic>
        <p:nvPicPr>
          <p:cNvPr id="14" name="Image 13" descr="E:\3ieme semestre\Stage Renault\Site_Web_Renault\images\AChecker-A.PNG"/>
          <p:cNvPicPr/>
          <p:nvPr/>
        </p:nvPicPr>
        <p:blipFill>
          <a:blip r:embed="rId3">
            <a:extLst>
              <a:ext uri="{28A0092B-C50C-407E-A947-70E740481C1C}">
                <a14:useLocalDpi xmlns:a14="http://schemas.microsoft.com/office/drawing/2010/main" val="0"/>
              </a:ext>
            </a:extLst>
          </a:blip>
          <a:srcRect/>
          <a:stretch>
            <a:fillRect/>
          </a:stretch>
        </p:blipFill>
        <p:spPr bwMode="auto">
          <a:xfrm>
            <a:off x="4599417" y="3483098"/>
            <a:ext cx="4458970" cy="838200"/>
          </a:xfrm>
          <a:prstGeom prst="rect">
            <a:avLst/>
          </a:prstGeom>
          <a:noFill/>
          <a:ln>
            <a:noFill/>
          </a:ln>
        </p:spPr>
      </p:pic>
      <p:pic>
        <p:nvPicPr>
          <p:cNvPr id="13" name="Image 12"/>
          <p:cNvPicPr>
            <a:picLocks noChangeAspect="1"/>
          </p:cNvPicPr>
          <p:nvPr/>
        </p:nvPicPr>
        <p:blipFill>
          <a:blip r:embed="rId4"/>
          <a:stretch>
            <a:fillRect/>
          </a:stretch>
        </p:blipFill>
        <p:spPr>
          <a:xfrm>
            <a:off x="108175" y="4660754"/>
            <a:ext cx="8888835" cy="471860"/>
          </a:xfrm>
          <a:prstGeom prst="rect">
            <a:avLst/>
          </a:prstGeom>
        </p:spPr>
      </p:pic>
      <p:sp>
        <p:nvSpPr>
          <p:cNvPr id="17" name="ZoneTexte 16"/>
          <p:cNvSpPr txBox="1"/>
          <p:nvPr/>
        </p:nvSpPr>
        <p:spPr>
          <a:xfrm>
            <a:off x="180975" y="822128"/>
            <a:ext cx="4257675" cy="284693"/>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a:solidFill>
                  <a:schemeClr val="tx1"/>
                </a:solidFill>
                <a:latin typeface="+mn-lt"/>
              </a:rPr>
              <a:t>Le niveau A correspond au contenu non </a:t>
            </a:r>
            <a:r>
              <a:rPr lang="fr-FR" sz="1250" b="0" dirty="0" smtClean="0">
                <a:solidFill>
                  <a:schemeClr val="tx1"/>
                </a:solidFill>
                <a:latin typeface="+mn-lt"/>
              </a:rPr>
              <a:t>textuel :</a:t>
            </a:r>
          </a:p>
        </p:txBody>
      </p:sp>
      <p:pic>
        <p:nvPicPr>
          <p:cNvPr id="18" name="Image 17"/>
          <p:cNvPicPr/>
          <p:nvPr/>
        </p:nvPicPr>
        <p:blipFill>
          <a:blip r:embed="rId5"/>
          <a:stretch>
            <a:fillRect/>
          </a:stretch>
        </p:blipFill>
        <p:spPr>
          <a:xfrm>
            <a:off x="166228" y="1244617"/>
            <a:ext cx="4571031" cy="280664"/>
          </a:xfrm>
          <a:prstGeom prst="rect">
            <a:avLst/>
          </a:prstGeom>
        </p:spPr>
      </p:pic>
      <p:sp>
        <p:nvSpPr>
          <p:cNvPr id="4" name="Rectangle 3"/>
          <p:cNvSpPr/>
          <p:nvPr/>
        </p:nvSpPr>
        <p:spPr>
          <a:xfrm>
            <a:off x="1079571" y="1442673"/>
            <a:ext cx="2460482"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Champ Image utilisant la balise ALT</a:t>
            </a:r>
            <a:endParaRPr lang="fr-FR" b="0" dirty="0">
              <a:solidFill>
                <a:schemeClr val="tx1"/>
              </a:solidFill>
            </a:endParaRPr>
          </a:p>
        </p:txBody>
      </p:sp>
      <p:sp>
        <p:nvSpPr>
          <p:cNvPr id="19" name="Rectangle 18"/>
          <p:cNvSpPr/>
          <p:nvPr/>
        </p:nvSpPr>
        <p:spPr>
          <a:xfrm>
            <a:off x="5657850" y="4281535"/>
            <a:ext cx="2265492"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Validation du WCAG 2.0 Niveau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a:t>
            </a:r>
            <a:endParaRPr lang="fr-FR" b="0" dirty="0">
              <a:solidFill>
                <a:schemeClr val="tx1"/>
              </a:solidFill>
            </a:endParaRP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234" y="1860487"/>
            <a:ext cx="4376911" cy="2460811"/>
          </a:xfrm>
          <a:prstGeom prst="rect">
            <a:avLst/>
          </a:prstGeom>
        </p:spPr>
      </p:pic>
      <p:sp>
        <p:nvSpPr>
          <p:cNvPr id="20" name="Rectangle 19"/>
          <p:cNvSpPr/>
          <p:nvPr/>
        </p:nvSpPr>
        <p:spPr>
          <a:xfrm>
            <a:off x="1218061" y="4321298"/>
            <a:ext cx="2488630" cy="276999"/>
          </a:xfrm>
          <a:prstGeom prst="rect">
            <a:avLst/>
          </a:prstGeom>
        </p:spPr>
        <p:txBody>
          <a:bodyPr wrap="non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Affichage de l’accessibilité « mobile »</a:t>
            </a:r>
            <a:endParaRPr lang="fr-FR" b="0" dirty="0">
              <a:solidFill>
                <a:schemeClr val="tx1"/>
              </a:solidFill>
            </a:endParaRPr>
          </a:p>
        </p:txBody>
      </p:sp>
      <p:sp>
        <p:nvSpPr>
          <p:cNvPr id="21" name="Rectangle 20"/>
          <p:cNvSpPr/>
          <p:nvPr/>
        </p:nvSpPr>
        <p:spPr>
          <a:xfrm>
            <a:off x="5459553" y="3132922"/>
            <a:ext cx="2738698" cy="276999"/>
          </a:xfrm>
          <a:prstGeom prst="rect">
            <a:avLst/>
          </a:prstGeom>
        </p:spPr>
        <p:txBody>
          <a:bodyPr wrap="non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Affichage de l’accessibilité « impression »</a:t>
            </a:r>
            <a:endParaRPr lang="fr-FR" b="0" dirty="0">
              <a:solidFill>
                <a:schemeClr val="tx1"/>
              </a:solidFill>
            </a:endParaRPr>
          </a:p>
        </p:txBody>
      </p:sp>
      <p:pic>
        <p:nvPicPr>
          <p:cNvPr id="15" name="Image 14" descr="C:\Users\user\Downloads\image(1).png"/>
          <p:cNvPicPr/>
          <p:nvPr/>
        </p:nvPicPr>
        <p:blipFill rotWithShape="1">
          <a:blip r:embed="rId7" cstate="print">
            <a:extLst>
              <a:ext uri="{28A0092B-C50C-407E-A947-70E740481C1C}">
                <a14:useLocalDpi xmlns:a14="http://schemas.microsoft.com/office/drawing/2010/main" val="0"/>
              </a:ext>
            </a:extLst>
          </a:blip>
          <a:srcRect l="14944" r="15680"/>
          <a:stretch/>
        </p:blipFill>
        <p:spPr bwMode="auto">
          <a:xfrm>
            <a:off x="5073686" y="437394"/>
            <a:ext cx="3433820" cy="2749714"/>
          </a:xfrm>
          <a:prstGeom prst="rect">
            <a:avLst/>
          </a:prstGeom>
          <a:noFill/>
          <a:ln>
            <a:noFill/>
          </a:ln>
        </p:spPr>
      </p:pic>
      <p:sp>
        <p:nvSpPr>
          <p:cNvPr id="23" name="Rectangle 22"/>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6" name="Rectangle 25"/>
          <p:cNvSpPr/>
          <p:nvPr/>
        </p:nvSpPr>
        <p:spPr>
          <a:xfrm>
            <a:off x="785411" y="495450"/>
            <a:ext cx="2754641" cy="307777"/>
          </a:xfrm>
          <a:prstGeom prst="rect">
            <a:avLst/>
          </a:prstGeom>
        </p:spPr>
        <p:txBody>
          <a:bodyPr wrap="square">
            <a:spAutoFit/>
          </a:bodyPr>
          <a:lstStyle/>
          <a:p>
            <a:pPr>
              <a:tabLst>
                <a:tab pos="1343025" algn="l"/>
              </a:tabLst>
            </a:pPr>
            <a:r>
              <a:rPr lang="fr-FR" sz="1400" dirty="0" smtClean="0">
                <a:solidFill>
                  <a:schemeClr val="tx1"/>
                </a:solidFill>
              </a:rPr>
              <a:t>C) L’accessibilité </a:t>
            </a:r>
            <a:r>
              <a:rPr lang="fr-FR" sz="1400" dirty="0">
                <a:solidFill>
                  <a:schemeClr val="tx1"/>
                </a:solidFill>
              </a:rPr>
              <a:t>statique </a:t>
            </a:r>
          </a:p>
        </p:txBody>
      </p:sp>
      <p:sp>
        <p:nvSpPr>
          <p:cNvPr id="22" name="ZoneTexte 21"/>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2676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13</a:t>
            </a:r>
          </a:p>
        </p:txBody>
      </p:sp>
      <p:pic>
        <p:nvPicPr>
          <p:cNvPr id="13" name="Image 12"/>
          <p:cNvPicPr>
            <a:picLocks noChangeAspect="1"/>
          </p:cNvPicPr>
          <p:nvPr/>
        </p:nvPicPr>
        <p:blipFill>
          <a:blip r:embed="rId4"/>
          <a:stretch>
            <a:fillRect/>
          </a:stretch>
        </p:blipFill>
        <p:spPr>
          <a:xfrm>
            <a:off x="108175" y="4660754"/>
            <a:ext cx="8888835" cy="471860"/>
          </a:xfrm>
          <a:prstGeom prst="rect">
            <a:avLst/>
          </a:prstGeom>
        </p:spPr>
      </p:pic>
      <p:sp>
        <p:nvSpPr>
          <p:cNvPr id="17" name="ZoneTexte 16"/>
          <p:cNvSpPr txBox="1"/>
          <p:nvPr/>
        </p:nvSpPr>
        <p:spPr>
          <a:xfrm>
            <a:off x="171428" y="783424"/>
            <a:ext cx="3753957" cy="477054"/>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a:solidFill>
                  <a:schemeClr val="tx1"/>
                </a:solidFill>
                <a:latin typeface="+mn-lt"/>
              </a:rPr>
              <a:t>Le niveau AA consiste </a:t>
            </a:r>
            <a:r>
              <a:rPr lang="fr-FR" sz="1250" b="0" dirty="0" smtClean="0">
                <a:solidFill>
                  <a:schemeClr val="tx1"/>
                </a:solidFill>
                <a:latin typeface="+mn-lt"/>
              </a:rPr>
              <a:t>à </a:t>
            </a:r>
            <a:r>
              <a:rPr lang="fr-FR" sz="1250" b="0" dirty="0">
                <a:solidFill>
                  <a:schemeClr val="tx1"/>
                </a:solidFill>
                <a:latin typeface="+mn-lt"/>
              </a:rPr>
              <a:t>faciliter la perception visuelle et auditive du contenu par </a:t>
            </a:r>
            <a:r>
              <a:rPr lang="fr-FR" sz="1250" b="0" dirty="0" smtClean="0">
                <a:solidFill>
                  <a:schemeClr val="tx1"/>
                </a:solidFill>
                <a:latin typeface="+mn-lt"/>
              </a:rPr>
              <a:t>l'utilisateur</a:t>
            </a:r>
            <a:r>
              <a:rPr lang="fr-FR" sz="1250" b="0" dirty="0">
                <a:solidFill>
                  <a:schemeClr val="tx1"/>
                </a:solidFill>
                <a:latin typeface="+mn-lt"/>
              </a:rPr>
              <a:t> </a:t>
            </a:r>
            <a:r>
              <a:rPr lang="fr-FR" sz="1250" b="0" dirty="0" smtClean="0">
                <a:solidFill>
                  <a:schemeClr val="tx1"/>
                </a:solidFill>
                <a:latin typeface="+mn-lt"/>
              </a:rPr>
              <a:t>:</a:t>
            </a:r>
          </a:p>
        </p:txBody>
      </p:sp>
      <p:sp>
        <p:nvSpPr>
          <p:cNvPr id="4" name="Rectangle 3"/>
          <p:cNvSpPr/>
          <p:nvPr/>
        </p:nvSpPr>
        <p:spPr>
          <a:xfrm>
            <a:off x="5621644" y="3361621"/>
            <a:ext cx="1473865"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Page « Plan du site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fr-FR" b="0" dirty="0">
              <a:solidFill>
                <a:schemeClr val="tx1"/>
              </a:solidFill>
            </a:endParaRPr>
          </a:p>
        </p:txBody>
      </p:sp>
      <p:sp>
        <p:nvSpPr>
          <p:cNvPr id="19" name="Rectangle 18"/>
          <p:cNvSpPr/>
          <p:nvPr/>
        </p:nvSpPr>
        <p:spPr>
          <a:xfrm>
            <a:off x="234555" y="4060092"/>
            <a:ext cx="3690831" cy="646331"/>
          </a:xfrm>
          <a:prstGeom prst="rect">
            <a:avLst/>
          </a:prstGeom>
        </p:spPr>
        <p:txBody>
          <a:bodyPr wrap="square">
            <a:spAutoFit/>
          </a:bodyPr>
          <a:lstStyle/>
          <a:p>
            <a:pPr algn="ct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Vérification </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du contraste sur les boutons jaunes de « validation » et « redirection » sur le site internet contrast-ratio.com</a:t>
            </a:r>
            <a:endParaRPr lang="fr-FR" b="0" dirty="0">
              <a:solidFill>
                <a:schemeClr val="tx1"/>
              </a:solidFill>
            </a:endParaRPr>
          </a:p>
        </p:txBody>
      </p:sp>
      <p:sp>
        <p:nvSpPr>
          <p:cNvPr id="20" name="Rectangle 19"/>
          <p:cNvSpPr/>
          <p:nvPr/>
        </p:nvSpPr>
        <p:spPr>
          <a:xfrm>
            <a:off x="5078412" y="4489608"/>
            <a:ext cx="2813719"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Validation du WCAG 2.0 Niveau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double A</a:t>
            </a:r>
            <a:endParaRPr lang="fr-FR" b="0" dirty="0">
              <a:solidFill>
                <a:schemeClr val="tx1"/>
              </a:solidFill>
            </a:endParaRPr>
          </a:p>
        </p:txBody>
      </p:sp>
      <p:pic>
        <p:nvPicPr>
          <p:cNvPr id="15" name="Image 14" descr="C:\Users\seves\Desktop\unnamed.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5519" y="1287977"/>
            <a:ext cx="4446117" cy="2123195"/>
          </a:xfrm>
          <a:prstGeom prst="rect">
            <a:avLst/>
          </a:prstGeom>
          <a:noFill/>
          <a:ln>
            <a:noFill/>
          </a:ln>
        </p:spPr>
      </p:pic>
      <p:pic>
        <p:nvPicPr>
          <p:cNvPr id="16" name="Image 15"/>
          <p:cNvPicPr/>
          <p:nvPr/>
        </p:nvPicPr>
        <p:blipFill>
          <a:blip r:embed="rId6" cstate="print">
            <a:extLst>
              <a:ext uri="{28A0092B-C50C-407E-A947-70E740481C1C}">
                <a14:useLocalDpi xmlns:a14="http://schemas.microsoft.com/office/drawing/2010/main" val="0"/>
              </a:ext>
            </a:extLst>
          </a:blip>
          <a:stretch>
            <a:fillRect/>
          </a:stretch>
        </p:blipFill>
        <p:spPr>
          <a:xfrm>
            <a:off x="219248" y="1257571"/>
            <a:ext cx="3721447" cy="2846829"/>
          </a:xfrm>
          <a:prstGeom prst="rect">
            <a:avLst/>
          </a:prstGeom>
        </p:spPr>
      </p:pic>
      <p:pic>
        <p:nvPicPr>
          <p:cNvPr id="22" name="Image 21" descr="E:\3ieme semestre\Stage Renault\Site_Web_Renault\images\AChecker-AA.PNG"/>
          <p:cNvPicPr/>
          <p:nvPr/>
        </p:nvPicPr>
        <p:blipFill>
          <a:blip r:embed="rId7">
            <a:extLst>
              <a:ext uri="{28A0092B-C50C-407E-A947-70E740481C1C}">
                <a14:useLocalDpi xmlns:a14="http://schemas.microsoft.com/office/drawing/2010/main" val="0"/>
              </a:ext>
            </a:extLst>
          </a:blip>
          <a:srcRect/>
          <a:stretch>
            <a:fillRect/>
          </a:stretch>
        </p:blipFill>
        <p:spPr bwMode="auto">
          <a:xfrm>
            <a:off x="4083648" y="3638620"/>
            <a:ext cx="4549856" cy="931664"/>
          </a:xfrm>
          <a:prstGeom prst="rect">
            <a:avLst/>
          </a:prstGeom>
          <a:noFill/>
          <a:ln>
            <a:noFill/>
          </a:ln>
        </p:spPr>
      </p:pic>
      <p:sp>
        <p:nvSpPr>
          <p:cNvPr id="21" name="Rectangle 20"/>
          <p:cNvSpPr/>
          <p:nvPr/>
        </p:nvSpPr>
        <p:spPr>
          <a:xfrm>
            <a:off x="5320226" y="4750496"/>
            <a:ext cx="1510741" cy="269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4" name="Rectangle 23"/>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C) L’accessibilité </a:t>
            </a:r>
            <a:r>
              <a:rPr lang="fr-FR" sz="1400" dirty="0">
                <a:solidFill>
                  <a:schemeClr val="tx1"/>
                </a:solidFill>
              </a:rPr>
              <a:t>statique </a:t>
            </a:r>
          </a:p>
        </p:txBody>
      </p:sp>
      <p:pic>
        <p:nvPicPr>
          <p:cNvPr id="3" name="Image 2"/>
          <p:cNvPicPr>
            <a:picLocks noChangeAspect="1"/>
          </p:cNvPicPr>
          <p:nvPr/>
        </p:nvPicPr>
        <p:blipFill>
          <a:blip r:embed="rId8"/>
          <a:stretch>
            <a:fillRect/>
          </a:stretch>
        </p:blipFill>
        <p:spPr>
          <a:xfrm>
            <a:off x="4135519" y="849098"/>
            <a:ext cx="4446118" cy="286360"/>
          </a:xfrm>
          <a:prstGeom prst="rect">
            <a:avLst/>
          </a:prstGeom>
        </p:spPr>
      </p:pic>
      <p:sp>
        <p:nvSpPr>
          <p:cNvPr id="18" name="ZoneTexte 17"/>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9891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14</a:t>
            </a:r>
          </a:p>
        </p:txBody>
      </p:sp>
      <p:pic>
        <p:nvPicPr>
          <p:cNvPr id="13" name="Image 12"/>
          <p:cNvPicPr>
            <a:picLocks noChangeAspect="1"/>
          </p:cNvPicPr>
          <p:nvPr/>
        </p:nvPicPr>
        <p:blipFill>
          <a:blip r:embed="rId4"/>
          <a:stretch>
            <a:fillRect/>
          </a:stretch>
        </p:blipFill>
        <p:spPr>
          <a:xfrm>
            <a:off x="108175" y="4660754"/>
            <a:ext cx="8888835" cy="471860"/>
          </a:xfrm>
          <a:prstGeom prst="rect">
            <a:avLst/>
          </a:prstGeom>
        </p:spPr>
      </p:pic>
      <p:sp>
        <p:nvSpPr>
          <p:cNvPr id="17" name="ZoneTexte 16"/>
          <p:cNvSpPr txBox="1"/>
          <p:nvPr/>
        </p:nvSpPr>
        <p:spPr>
          <a:xfrm>
            <a:off x="180974" y="801263"/>
            <a:ext cx="4547229" cy="1051448"/>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smtClean="0">
                <a:solidFill>
                  <a:schemeClr val="tx1"/>
                </a:solidFill>
                <a:latin typeface="+mn-lt"/>
              </a:rPr>
              <a:t>Le niveau AAA consiste entre autre à installer une assistance à la saisie, </a:t>
            </a:r>
            <a:r>
              <a:rPr lang="fr-FR" sz="1250" b="0" dirty="0">
                <a:solidFill>
                  <a:schemeClr val="tx1"/>
                </a:solidFill>
                <a:latin typeface="+mn-lt"/>
              </a:rPr>
              <a:t>les pages </a:t>
            </a:r>
            <a:r>
              <a:rPr lang="fr-FR" sz="1250" b="0" dirty="0" smtClean="0">
                <a:solidFill>
                  <a:schemeClr val="tx1"/>
                </a:solidFill>
                <a:latin typeface="+mn-lt"/>
              </a:rPr>
              <a:t>doivent apparaitre </a:t>
            </a:r>
            <a:r>
              <a:rPr lang="fr-FR" sz="1250" b="0" dirty="0">
                <a:solidFill>
                  <a:schemeClr val="tx1"/>
                </a:solidFill>
                <a:latin typeface="+mn-lt"/>
              </a:rPr>
              <a:t>et </a:t>
            </a:r>
            <a:r>
              <a:rPr lang="fr-FR" sz="1250" b="0" dirty="0" smtClean="0">
                <a:solidFill>
                  <a:schemeClr val="tx1"/>
                </a:solidFill>
                <a:latin typeface="+mn-lt"/>
              </a:rPr>
              <a:t>fonctionner </a:t>
            </a:r>
            <a:r>
              <a:rPr lang="fr-FR" sz="1250" b="0" dirty="0">
                <a:solidFill>
                  <a:schemeClr val="tx1"/>
                </a:solidFill>
                <a:latin typeface="+mn-lt"/>
              </a:rPr>
              <a:t>de manière </a:t>
            </a:r>
            <a:r>
              <a:rPr lang="fr-FR" sz="1250" b="0" dirty="0" smtClean="0">
                <a:solidFill>
                  <a:schemeClr val="tx1"/>
                </a:solidFill>
                <a:latin typeface="+mn-lt"/>
              </a:rPr>
              <a:t>prévisible, il ne </a:t>
            </a:r>
            <a:r>
              <a:rPr lang="fr-FR" sz="1250" b="0" dirty="0">
                <a:solidFill>
                  <a:schemeClr val="tx1"/>
                </a:solidFill>
                <a:latin typeface="+mn-lt"/>
              </a:rPr>
              <a:t>doit pas contenir de contenu susceptible de provoquer des crises par éléments </a:t>
            </a:r>
            <a:r>
              <a:rPr lang="fr-FR" sz="1250" b="0" dirty="0" err="1" smtClean="0">
                <a:solidFill>
                  <a:schemeClr val="tx1"/>
                </a:solidFill>
                <a:latin typeface="+mn-lt"/>
              </a:rPr>
              <a:t>flachants</a:t>
            </a:r>
            <a:r>
              <a:rPr lang="fr-FR" sz="1250" b="0" dirty="0" smtClean="0">
                <a:solidFill>
                  <a:schemeClr val="tx1"/>
                </a:solidFill>
                <a:latin typeface="+mn-lt"/>
              </a:rPr>
              <a:t> : </a:t>
            </a:r>
          </a:p>
        </p:txBody>
      </p:sp>
      <p:sp>
        <p:nvSpPr>
          <p:cNvPr id="20" name="Rectangle 19"/>
          <p:cNvSpPr/>
          <p:nvPr/>
        </p:nvSpPr>
        <p:spPr>
          <a:xfrm>
            <a:off x="5342124" y="1938085"/>
            <a:ext cx="2785417" cy="461665"/>
          </a:xfrm>
          <a:prstGeom prst="rect">
            <a:avLst/>
          </a:prstGeom>
        </p:spPr>
        <p:txBody>
          <a:bodyPr wrap="squar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Aide à la saisie en imposant la majuscule à l’utilisateur par la balise « </a:t>
            </a:r>
            <a:r>
              <a:rPr lang="fr-FR" b="0" i="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onkeyup</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fr-FR" b="0" dirty="0">
              <a:solidFill>
                <a:schemeClr val="tx1"/>
              </a:solidFill>
            </a:endParaRPr>
          </a:p>
        </p:txBody>
      </p:sp>
      <p:pic>
        <p:nvPicPr>
          <p:cNvPr id="23" name="Image 22" descr="E:\3ieme semestre\Stage Renault\Site_Web_Renault\images\AChecker-AAA.PNG"/>
          <p:cNvPicPr/>
          <p:nvPr/>
        </p:nvPicPr>
        <p:blipFill>
          <a:blip r:embed="rId5">
            <a:extLst>
              <a:ext uri="{28A0092B-C50C-407E-A947-70E740481C1C}">
                <a14:useLocalDpi xmlns:a14="http://schemas.microsoft.com/office/drawing/2010/main" val="0"/>
              </a:ext>
            </a:extLst>
          </a:blip>
          <a:srcRect/>
          <a:stretch>
            <a:fillRect/>
          </a:stretch>
        </p:blipFill>
        <p:spPr bwMode="auto">
          <a:xfrm>
            <a:off x="4728204" y="3819653"/>
            <a:ext cx="3942703" cy="716353"/>
          </a:xfrm>
          <a:prstGeom prst="rect">
            <a:avLst/>
          </a:prstGeom>
          <a:noFill/>
          <a:ln>
            <a:noFill/>
          </a:ln>
        </p:spPr>
      </p:pic>
      <p:pic>
        <p:nvPicPr>
          <p:cNvPr id="15" name="Image 14" descr="C:\Users\user\Downloads\image.png"/>
          <p:cNvPicPr/>
          <p:nvPr/>
        </p:nvPicPr>
        <p:blipFill>
          <a:blip r:embed="rId6">
            <a:extLst>
              <a:ext uri="{28A0092B-C50C-407E-A947-70E740481C1C}">
                <a14:useLocalDpi xmlns:a14="http://schemas.microsoft.com/office/drawing/2010/main" val="0"/>
              </a:ext>
            </a:extLst>
          </a:blip>
          <a:srcRect/>
          <a:stretch>
            <a:fillRect/>
          </a:stretch>
        </p:blipFill>
        <p:spPr bwMode="auto">
          <a:xfrm>
            <a:off x="4785356" y="2399750"/>
            <a:ext cx="3828403" cy="1050536"/>
          </a:xfrm>
          <a:prstGeom prst="rect">
            <a:avLst/>
          </a:prstGeom>
          <a:noFill/>
          <a:ln>
            <a:noFill/>
          </a:ln>
        </p:spPr>
      </p:pic>
      <p:sp>
        <p:nvSpPr>
          <p:cNvPr id="3" name="Rectangle 2"/>
          <p:cNvSpPr/>
          <p:nvPr/>
        </p:nvSpPr>
        <p:spPr>
          <a:xfrm>
            <a:off x="5017995" y="3418002"/>
            <a:ext cx="4126005" cy="276999"/>
          </a:xfrm>
          <a:prstGeom prst="rect">
            <a:avLst/>
          </a:prstGeom>
        </p:spPr>
        <p:txBody>
          <a:bodyPr wrap="squar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Aide à la saisie supprimant les caractères spéciaux</a:t>
            </a:r>
            <a:endParaRPr lang="fr-FR" b="0" dirty="0">
              <a:solidFill>
                <a:schemeClr val="tx1"/>
              </a:solidFill>
            </a:endParaRPr>
          </a:p>
        </p:txBody>
      </p:sp>
      <p:sp>
        <p:nvSpPr>
          <p:cNvPr id="4" name="Rectangle 3"/>
          <p:cNvSpPr/>
          <p:nvPr/>
        </p:nvSpPr>
        <p:spPr>
          <a:xfrm>
            <a:off x="1340104" y="3924698"/>
            <a:ext cx="2346732" cy="304699"/>
          </a:xfrm>
          <a:prstGeom prst="rect">
            <a:avLst/>
          </a:prstGeom>
        </p:spPr>
        <p:txBody>
          <a:bodyPr wrap="none">
            <a:spAutoFit/>
          </a:bodyPr>
          <a:lstStyle/>
          <a:p>
            <a:pPr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Arborescence </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générale du site web</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 13"/>
          <p:cNvPicPr/>
          <p:nvPr/>
        </p:nvPicPr>
        <p:blipFill>
          <a:blip r:embed="rId7"/>
          <a:stretch>
            <a:fillRect/>
          </a:stretch>
        </p:blipFill>
        <p:spPr>
          <a:xfrm>
            <a:off x="282843" y="1992553"/>
            <a:ext cx="4461254" cy="1908867"/>
          </a:xfrm>
          <a:prstGeom prst="rect">
            <a:avLst/>
          </a:prstGeom>
        </p:spPr>
      </p:pic>
      <p:sp>
        <p:nvSpPr>
          <p:cNvPr id="16" name="Rectangle 15"/>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2" name="Rectangle 21"/>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C) L’accessibilité </a:t>
            </a:r>
            <a:r>
              <a:rPr lang="fr-FR" sz="1400" dirty="0">
                <a:solidFill>
                  <a:schemeClr val="tx1"/>
                </a:solidFill>
              </a:rPr>
              <a:t>statique </a:t>
            </a:r>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5907" y="466103"/>
            <a:ext cx="3757852" cy="1542985"/>
          </a:xfrm>
          <a:prstGeom prst="rect">
            <a:avLst/>
          </a:prstGeom>
        </p:spPr>
      </p:pic>
      <p:sp>
        <p:nvSpPr>
          <p:cNvPr id="19" name="Rectangle 18"/>
          <p:cNvSpPr/>
          <p:nvPr/>
        </p:nvSpPr>
        <p:spPr>
          <a:xfrm>
            <a:off x="4876115" y="4530312"/>
            <a:ext cx="3690831" cy="276999"/>
          </a:xfrm>
          <a:prstGeom prst="rect">
            <a:avLst/>
          </a:prstGeom>
        </p:spPr>
        <p:txBody>
          <a:bodyPr wrap="square">
            <a:spAutoFit/>
          </a:bodyPr>
          <a:lstStyle/>
          <a:p>
            <a:pPr algn="ct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Validation du WCAG 2.0 Niveau AAA</a:t>
            </a:r>
            <a:endParaRPr lang="fr-FR" b="0" dirty="0">
              <a:solidFill>
                <a:schemeClr val="tx1"/>
              </a:solidFill>
            </a:endParaRPr>
          </a:p>
        </p:txBody>
      </p:sp>
      <p:sp>
        <p:nvSpPr>
          <p:cNvPr id="18" name="ZoneTexte 17"/>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652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4"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15</a:t>
            </a:r>
          </a:p>
        </p:txBody>
      </p:sp>
      <p:pic>
        <p:nvPicPr>
          <p:cNvPr id="10" name="Image 9"/>
          <p:cNvPicPr>
            <a:picLocks noChangeAspect="1"/>
          </p:cNvPicPr>
          <p:nvPr/>
        </p:nvPicPr>
        <p:blipFill>
          <a:blip r:embed="rId3"/>
          <a:stretch>
            <a:fillRect/>
          </a:stretch>
        </p:blipFill>
        <p:spPr>
          <a:xfrm>
            <a:off x="108175" y="4660754"/>
            <a:ext cx="8888835" cy="471860"/>
          </a:xfrm>
          <a:prstGeom prst="rect">
            <a:avLst/>
          </a:prstGeom>
        </p:spPr>
      </p:pic>
      <p:sp>
        <p:nvSpPr>
          <p:cNvPr id="12" name="Rectangle 11"/>
          <p:cNvSpPr/>
          <p:nvPr/>
        </p:nvSpPr>
        <p:spPr>
          <a:xfrm>
            <a:off x="6714209" y="3351435"/>
            <a:ext cx="1700945" cy="461665"/>
          </a:xfrm>
          <a:prstGeom prst="rect">
            <a:avLst/>
          </a:prstGeom>
        </p:spPr>
        <p:txBody>
          <a:bodyPr wrap="square">
            <a:spAutoFit/>
          </a:bodyPr>
          <a:lstStyle/>
          <a:p>
            <a:pPr algn="ct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Affichage à droite du contenu de 23%</a:t>
            </a:r>
            <a:endParaRPr lang="fr-FR" b="0" dirty="0">
              <a:solidFill>
                <a:schemeClr val="tx1"/>
              </a:solidFill>
            </a:endParaRPr>
          </a:p>
        </p:txBody>
      </p:sp>
      <p:sp>
        <p:nvSpPr>
          <p:cNvPr id="13" name="Rectangle 12"/>
          <p:cNvSpPr/>
          <p:nvPr/>
        </p:nvSpPr>
        <p:spPr>
          <a:xfrm>
            <a:off x="5320226" y="4750496"/>
            <a:ext cx="1510741" cy="269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5" name="Rectangle 14"/>
          <p:cNvSpPr/>
          <p:nvPr/>
        </p:nvSpPr>
        <p:spPr>
          <a:xfrm>
            <a:off x="785412" y="437394"/>
            <a:ext cx="4872438" cy="307777"/>
          </a:xfrm>
          <a:prstGeom prst="rect">
            <a:avLst/>
          </a:prstGeom>
        </p:spPr>
        <p:txBody>
          <a:bodyPr wrap="square">
            <a:spAutoFit/>
          </a:bodyPr>
          <a:lstStyle/>
          <a:p>
            <a:pPr>
              <a:tabLst>
                <a:tab pos="1343025" algn="l"/>
              </a:tabLst>
            </a:pPr>
            <a:r>
              <a:rPr lang="fr-FR" sz="1400" dirty="0">
                <a:solidFill>
                  <a:schemeClr val="tx1"/>
                </a:solidFill>
              </a:rPr>
              <a:t>D</a:t>
            </a:r>
            <a:r>
              <a:rPr lang="fr-FR" sz="1400" dirty="0" smtClean="0">
                <a:solidFill>
                  <a:schemeClr val="tx1"/>
                </a:solidFill>
              </a:rPr>
              <a:t>) L’accessibilité dynamique</a:t>
            </a:r>
            <a:endParaRPr lang="fr-FR" sz="1400" dirty="0">
              <a:solidFill>
                <a:schemeClr val="tx1"/>
              </a:solidFill>
            </a:endParaRPr>
          </a:p>
        </p:txBody>
      </p:sp>
      <p:pic>
        <p:nvPicPr>
          <p:cNvPr id="2" name="Image 1"/>
          <p:cNvPicPr>
            <a:picLocks noChangeAspect="1"/>
          </p:cNvPicPr>
          <p:nvPr/>
        </p:nvPicPr>
        <p:blipFill rotWithShape="1">
          <a:blip r:embed="rId4">
            <a:extLst>
              <a:ext uri="{28A0092B-C50C-407E-A947-70E740481C1C}">
                <a14:useLocalDpi xmlns:a14="http://schemas.microsoft.com/office/drawing/2010/main" val="0"/>
              </a:ext>
            </a:extLst>
          </a:blip>
          <a:srcRect t="13833" b="7994"/>
          <a:stretch/>
        </p:blipFill>
        <p:spPr>
          <a:xfrm>
            <a:off x="2352723" y="753899"/>
            <a:ext cx="4434702" cy="1949063"/>
          </a:xfrm>
          <a:prstGeom prst="rect">
            <a:avLst/>
          </a:prstGeom>
        </p:spPr>
      </p:pic>
      <p:pic>
        <p:nvPicPr>
          <p:cNvPr id="3" name="Image 2"/>
          <p:cNvPicPr>
            <a:picLocks noChangeAspect="1"/>
          </p:cNvPicPr>
          <p:nvPr/>
        </p:nvPicPr>
        <p:blipFill rotWithShape="1">
          <a:blip r:embed="rId5">
            <a:extLst>
              <a:ext uri="{28A0092B-C50C-407E-A947-70E740481C1C}">
                <a14:useLocalDpi xmlns:a14="http://schemas.microsoft.com/office/drawing/2010/main" val="0"/>
              </a:ext>
            </a:extLst>
          </a:blip>
          <a:srcRect t="14092" b="8517"/>
          <a:stretch/>
        </p:blipFill>
        <p:spPr>
          <a:xfrm>
            <a:off x="2352723" y="2764973"/>
            <a:ext cx="4433808" cy="1929205"/>
          </a:xfrm>
          <a:prstGeom prst="rect">
            <a:avLst/>
          </a:prstGeom>
        </p:spPr>
      </p:pic>
      <p:sp>
        <p:nvSpPr>
          <p:cNvPr id="17" name="ZoneTexte 16"/>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40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16</a:t>
            </a:r>
          </a:p>
        </p:txBody>
      </p:sp>
      <p:pic>
        <p:nvPicPr>
          <p:cNvPr id="8" name="Image 7"/>
          <p:cNvPicPr>
            <a:picLocks noChangeAspect="1"/>
          </p:cNvPicPr>
          <p:nvPr/>
        </p:nvPicPr>
        <p:blipFill>
          <a:blip r:embed="rId3"/>
          <a:stretch>
            <a:fillRect/>
          </a:stretch>
        </p:blipFill>
        <p:spPr>
          <a:xfrm>
            <a:off x="108175" y="4660754"/>
            <a:ext cx="8888835" cy="471860"/>
          </a:xfrm>
          <a:prstGeom prst="rect">
            <a:avLst/>
          </a:prstGeom>
        </p:spPr>
      </p:pic>
      <p:sp>
        <p:nvSpPr>
          <p:cNvPr id="10" name="Rectangle 9"/>
          <p:cNvSpPr/>
          <p:nvPr/>
        </p:nvSpPr>
        <p:spPr>
          <a:xfrm>
            <a:off x="6366241" y="3152579"/>
            <a:ext cx="1584826" cy="461665"/>
          </a:xfrm>
          <a:prstGeom prst="rect">
            <a:avLst/>
          </a:prstGeom>
        </p:spPr>
        <p:txBody>
          <a:bodyPr wrap="square">
            <a:spAutoFit/>
          </a:bodyPr>
          <a:lstStyle/>
          <a:p>
            <a:pPr algn="ct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Agrandir le texte de +1.0em</a:t>
            </a:r>
            <a:endParaRPr lang="fr-FR" b="0" dirty="0">
              <a:solidFill>
                <a:schemeClr val="tx1"/>
              </a:solidFill>
            </a:endParaRPr>
          </a:p>
        </p:txBody>
      </p:sp>
      <p:sp>
        <p:nvSpPr>
          <p:cNvPr id="11" name="Rectangle 10"/>
          <p:cNvSpPr/>
          <p:nvPr/>
        </p:nvSpPr>
        <p:spPr>
          <a:xfrm>
            <a:off x="5320226" y="4750496"/>
            <a:ext cx="1510741" cy="269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6" name="Rectangle 15"/>
          <p:cNvSpPr/>
          <p:nvPr/>
        </p:nvSpPr>
        <p:spPr>
          <a:xfrm>
            <a:off x="785412" y="575277"/>
            <a:ext cx="2973788" cy="307777"/>
          </a:xfrm>
          <a:prstGeom prst="rect">
            <a:avLst/>
          </a:prstGeom>
        </p:spPr>
        <p:txBody>
          <a:bodyPr wrap="square">
            <a:spAutoFit/>
          </a:bodyPr>
          <a:lstStyle/>
          <a:p>
            <a:pPr>
              <a:tabLst>
                <a:tab pos="1343025" algn="l"/>
              </a:tabLst>
            </a:pPr>
            <a:r>
              <a:rPr lang="fr-FR" sz="1400" dirty="0">
                <a:solidFill>
                  <a:schemeClr val="tx1"/>
                </a:solidFill>
              </a:rPr>
              <a:t>D</a:t>
            </a:r>
            <a:r>
              <a:rPr lang="fr-FR" sz="1400" dirty="0" smtClean="0">
                <a:solidFill>
                  <a:schemeClr val="tx1"/>
                </a:solidFill>
              </a:rPr>
              <a:t>) L’accessibilité dynamique</a:t>
            </a:r>
            <a:endParaRPr lang="fr-FR" sz="1400" dirty="0">
              <a:solidFill>
                <a:schemeClr val="tx1"/>
              </a:solidFill>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87" y="1194940"/>
            <a:ext cx="5446055" cy="3016044"/>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186" y="1194939"/>
            <a:ext cx="5446055" cy="3051407"/>
          </a:xfrm>
          <a:prstGeom prst="rect">
            <a:avLst/>
          </a:prstGeom>
        </p:spPr>
      </p:pic>
      <p:pic>
        <p:nvPicPr>
          <p:cNvPr id="5" name="Image 4"/>
          <p:cNvPicPr>
            <a:picLocks noChangeAspect="1"/>
          </p:cNvPicPr>
          <p:nvPr/>
        </p:nvPicPr>
        <p:blipFill rotWithShape="1">
          <a:blip r:embed="rId6">
            <a:extLst>
              <a:ext uri="{28A0092B-C50C-407E-A947-70E740481C1C}">
                <a14:useLocalDpi xmlns:a14="http://schemas.microsoft.com/office/drawing/2010/main" val="0"/>
              </a:ext>
            </a:extLst>
          </a:blip>
          <a:srcRect l="60410" t="26025" r="20452" b="40323"/>
          <a:stretch/>
        </p:blipFill>
        <p:spPr>
          <a:xfrm>
            <a:off x="6435705" y="527733"/>
            <a:ext cx="1596573" cy="1578336"/>
          </a:xfrm>
          <a:prstGeom prst="rect">
            <a:avLst/>
          </a:prstGeom>
        </p:spPr>
      </p:pic>
      <p:sp>
        <p:nvSpPr>
          <p:cNvPr id="14" name="ZoneTexte 13"/>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71855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451" y="787053"/>
            <a:ext cx="4748814" cy="1630450"/>
          </a:xfrm>
          <a:prstGeom prst="rect">
            <a:avLst/>
          </a:prstGeom>
        </p:spPr>
      </p:pic>
      <p:pic>
        <p:nvPicPr>
          <p:cNvPr id="7" name="Image 6"/>
          <p:cNvPicPr>
            <a:picLocks noChangeAspect="1"/>
          </p:cNvPicPr>
          <p:nvPr/>
        </p:nvPicPr>
        <p:blipFill>
          <a:blip r:embed="rId4"/>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17</a:t>
            </a:r>
          </a:p>
        </p:txBody>
      </p:sp>
      <p:pic>
        <p:nvPicPr>
          <p:cNvPr id="10" name="Image 9" descr="C:\Users\seves\Downloads\image(8).png"/>
          <p:cNvPicPr/>
          <p:nvPr/>
        </p:nvPicPr>
        <p:blipFill rotWithShape="1">
          <a:blip r:embed="rId5">
            <a:extLst>
              <a:ext uri="{28A0092B-C50C-407E-A947-70E740481C1C}">
                <a14:useLocalDpi xmlns:a14="http://schemas.microsoft.com/office/drawing/2010/main" val="0"/>
              </a:ext>
            </a:extLst>
          </a:blip>
          <a:srcRect t="21176" b="6304"/>
          <a:stretch/>
        </p:blipFill>
        <p:spPr bwMode="auto">
          <a:xfrm>
            <a:off x="2070451" y="2605314"/>
            <a:ext cx="4748814" cy="2043273"/>
          </a:xfrm>
          <a:prstGeom prst="rect">
            <a:avLst/>
          </a:prstGeom>
          <a:noFill/>
          <a:ln>
            <a:noFill/>
          </a:ln>
          <a:extLst>
            <a:ext uri="{53640926-AAD7-44D8-BBD7-CCE9431645EC}">
              <a14:shadowObscured xmlns:a14="http://schemas.microsoft.com/office/drawing/2010/main"/>
            </a:ext>
          </a:extLst>
        </p:spPr>
      </p:pic>
      <p:pic>
        <p:nvPicPr>
          <p:cNvPr id="8" name="Image 7"/>
          <p:cNvPicPr>
            <a:picLocks noChangeAspect="1"/>
          </p:cNvPicPr>
          <p:nvPr/>
        </p:nvPicPr>
        <p:blipFill>
          <a:blip r:embed="rId6"/>
          <a:stretch>
            <a:fillRect/>
          </a:stretch>
        </p:blipFill>
        <p:spPr>
          <a:xfrm>
            <a:off x="108175" y="4660754"/>
            <a:ext cx="8888835" cy="471860"/>
          </a:xfrm>
          <a:prstGeom prst="rect">
            <a:avLst/>
          </a:prstGeom>
        </p:spPr>
      </p:pic>
      <p:sp>
        <p:nvSpPr>
          <p:cNvPr id="11" name="Rectangle 10"/>
          <p:cNvSpPr/>
          <p:nvPr/>
        </p:nvSpPr>
        <p:spPr>
          <a:xfrm>
            <a:off x="5320226" y="1377530"/>
            <a:ext cx="649540" cy="217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Rectangle 11"/>
          <p:cNvSpPr/>
          <p:nvPr/>
        </p:nvSpPr>
        <p:spPr>
          <a:xfrm>
            <a:off x="6924665" y="1486085"/>
            <a:ext cx="1700945" cy="646331"/>
          </a:xfrm>
          <a:prstGeom prst="rect">
            <a:avLst/>
          </a:prstGeom>
        </p:spPr>
        <p:txBody>
          <a:bodyPr wrap="square">
            <a:spAutoFit/>
          </a:bodyPr>
          <a:lstStyle/>
          <a:p>
            <a:pPr algn="ct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désactivation d’un contexte </a:t>
            </a: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particulier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entouré en </a:t>
            </a: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rouge</a:t>
            </a:r>
            <a:endParaRPr lang="fr-FR" b="0" dirty="0">
              <a:solidFill>
                <a:schemeClr val="tx1"/>
              </a:solidFill>
            </a:endParaRPr>
          </a:p>
        </p:txBody>
      </p:sp>
      <p:sp>
        <p:nvSpPr>
          <p:cNvPr id="14" name="Rectangle 13"/>
          <p:cNvSpPr/>
          <p:nvPr/>
        </p:nvSpPr>
        <p:spPr>
          <a:xfrm>
            <a:off x="6924666" y="3303784"/>
            <a:ext cx="1700945" cy="646331"/>
          </a:xfrm>
          <a:prstGeom prst="rect">
            <a:avLst/>
          </a:prstGeom>
        </p:spPr>
        <p:txBody>
          <a:bodyPr wrap="square">
            <a:spAutoFit/>
          </a:bodyPr>
          <a:lstStyle/>
          <a:p>
            <a:pPr algn="ct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Liste des raccourcis clavier du site web et leurs utilisations</a:t>
            </a:r>
            <a:endParaRPr lang="fr-FR" b="0" dirty="0">
              <a:solidFill>
                <a:schemeClr val="tx1"/>
              </a:solidFill>
            </a:endParaRPr>
          </a:p>
        </p:txBody>
      </p:sp>
      <p:sp>
        <p:nvSpPr>
          <p:cNvPr id="15" name="Rectangle 14"/>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8" name="Rectangle 17"/>
          <p:cNvSpPr/>
          <p:nvPr/>
        </p:nvSpPr>
        <p:spPr>
          <a:xfrm>
            <a:off x="785412" y="437394"/>
            <a:ext cx="4872438" cy="307777"/>
          </a:xfrm>
          <a:prstGeom prst="rect">
            <a:avLst/>
          </a:prstGeom>
        </p:spPr>
        <p:txBody>
          <a:bodyPr wrap="square">
            <a:spAutoFit/>
          </a:bodyPr>
          <a:lstStyle/>
          <a:p>
            <a:pPr>
              <a:tabLst>
                <a:tab pos="1343025" algn="l"/>
              </a:tabLst>
            </a:pPr>
            <a:r>
              <a:rPr lang="fr-FR" sz="1400" dirty="0">
                <a:solidFill>
                  <a:schemeClr val="tx1"/>
                </a:solidFill>
              </a:rPr>
              <a:t>D</a:t>
            </a:r>
            <a:r>
              <a:rPr lang="fr-FR" sz="1400" dirty="0" smtClean="0">
                <a:solidFill>
                  <a:schemeClr val="tx1"/>
                </a:solidFill>
              </a:rPr>
              <a:t>) L’accessibilité dynamique</a:t>
            </a:r>
            <a:endParaRPr lang="fr-FR" sz="1400" dirty="0">
              <a:solidFill>
                <a:schemeClr val="tx1"/>
              </a:solidFill>
            </a:endParaRPr>
          </a:p>
        </p:txBody>
      </p:sp>
      <p:sp>
        <p:nvSpPr>
          <p:cNvPr id="20" name="ZoneTexte 19"/>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76574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510993" y="930602"/>
            <a:ext cx="3186861" cy="678656"/>
            <a:chOff x="417632" y="723902"/>
            <a:chExt cx="3186861" cy="678656"/>
          </a:xfrm>
        </p:grpSpPr>
        <p:sp>
          <p:nvSpPr>
            <p:cNvPr id="6" name="AutoShape 3"/>
            <p:cNvSpPr>
              <a:spLocks noChangeArrowheads="1"/>
            </p:cNvSpPr>
            <p:nvPr/>
          </p:nvSpPr>
          <p:spPr bwMode="auto">
            <a:xfrm>
              <a:off x="417632" y="723902"/>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01</a:t>
              </a:r>
              <a:endParaRPr lang="en-GB" sz="5000" b="0" dirty="0"/>
            </a:p>
          </p:txBody>
        </p:sp>
        <p:sp>
          <p:nvSpPr>
            <p:cNvPr id="7" name="AutoShape 7"/>
            <p:cNvSpPr>
              <a:spLocks noChangeArrowheads="1"/>
            </p:cNvSpPr>
            <p:nvPr/>
          </p:nvSpPr>
          <p:spPr bwMode="auto">
            <a:xfrm>
              <a:off x="1277709" y="789981"/>
              <a:ext cx="2326784" cy="596752"/>
            </a:xfrm>
            <a:prstGeom prst="flowChartProcess">
              <a:avLst/>
            </a:prstGeom>
            <a:noFill/>
            <a:ln w="9525">
              <a:noFill/>
              <a:miter lim="800000"/>
              <a:headEnd/>
              <a:tailEnd/>
            </a:ln>
          </p:spPr>
          <p:txBody>
            <a:bodyPr wrap="none" lIns="0" tIns="0" rIns="0" bIns="0" anchor="b"/>
            <a:lstStyle/>
            <a:p>
              <a:pPr>
                <a:tabLst>
                  <a:tab pos="1343025" algn="l"/>
                </a:tabLst>
              </a:pPr>
              <a:r>
                <a:rPr lang="en-GB" sz="1400" dirty="0" smtClean="0">
                  <a:solidFill>
                    <a:schemeClr val="tx1"/>
                  </a:solidFill>
                </a:rPr>
                <a:t>LE GROUPE RENAULT</a:t>
              </a:r>
            </a:p>
            <a:p>
              <a:pPr>
                <a:tabLst>
                  <a:tab pos="1343025" algn="l"/>
                </a:tabLst>
              </a:pPr>
              <a:r>
                <a:rPr lang="fr-FR" sz="1100" dirty="0" smtClean="0">
                  <a:solidFill>
                    <a:schemeClr val="tx1"/>
                  </a:solidFill>
                </a:rPr>
                <a:t>L’entreprise</a:t>
              </a:r>
            </a:p>
            <a:p>
              <a:pPr>
                <a:tabLst>
                  <a:tab pos="1343025" algn="l"/>
                </a:tabLst>
              </a:pPr>
              <a:r>
                <a:rPr lang="fr-FR" sz="1100" dirty="0" smtClean="0">
                  <a:solidFill>
                    <a:schemeClr val="tx1"/>
                  </a:solidFill>
                </a:rPr>
                <a:t>Le site du Technocentre</a:t>
              </a:r>
            </a:p>
            <a:p>
              <a:pPr>
                <a:tabLst>
                  <a:tab pos="1343025" algn="l"/>
                </a:tabLst>
              </a:pPr>
              <a:r>
                <a:rPr lang="en-GB" sz="1100" dirty="0" smtClean="0">
                  <a:solidFill>
                    <a:schemeClr val="tx1"/>
                  </a:solidFill>
                </a:rPr>
                <a:t>La </a:t>
              </a:r>
              <a:r>
                <a:rPr lang="en-GB" sz="1100" dirty="0" err="1" smtClean="0">
                  <a:solidFill>
                    <a:schemeClr val="tx1"/>
                  </a:solidFill>
                </a:rPr>
                <a:t>gestion</a:t>
              </a:r>
              <a:r>
                <a:rPr lang="en-GB" sz="1100" dirty="0" smtClean="0">
                  <a:solidFill>
                    <a:schemeClr val="tx1"/>
                  </a:solidFill>
                </a:rPr>
                <a:t> de la </a:t>
              </a:r>
              <a:r>
                <a:rPr lang="en-GB" sz="1100" dirty="0" err="1" smtClean="0">
                  <a:solidFill>
                    <a:schemeClr val="tx1"/>
                  </a:solidFill>
                </a:rPr>
                <a:t>crise</a:t>
              </a:r>
              <a:r>
                <a:rPr lang="en-GB" sz="1100" dirty="0" smtClean="0">
                  <a:solidFill>
                    <a:schemeClr val="tx1"/>
                  </a:solidFill>
                </a:rPr>
                <a:t> sanitaire</a:t>
              </a:r>
              <a:endParaRPr lang="fr-FR" sz="1100" dirty="0" smtClean="0">
                <a:solidFill>
                  <a:schemeClr val="tx1"/>
                </a:solidFill>
              </a:endParaRPr>
            </a:p>
          </p:txBody>
        </p:sp>
      </p:grpSp>
      <p:grpSp>
        <p:nvGrpSpPr>
          <p:cNvPr id="4" name="Groupe 3"/>
          <p:cNvGrpSpPr/>
          <p:nvPr/>
        </p:nvGrpSpPr>
        <p:grpSpPr>
          <a:xfrm>
            <a:off x="477829" y="1995482"/>
            <a:ext cx="3186861" cy="678656"/>
            <a:chOff x="417632" y="1479949"/>
            <a:chExt cx="3186861" cy="678656"/>
          </a:xfrm>
        </p:grpSpPr>
        <p:sp>
          <p:nvSpPr>
            <p:cNvPr id="8" name="AutoShape 3"/>
            <p:cNvSpPr>
              <a:spLocks noChangeArrowheads="1"/>
            </p:cNvSpPr>
            <p:nvPr/>
          </p:nvSpPr>
          <p:spPr bwMode="auto">
            <a:xfrm>
              <a:off x="417632" y="1479949"/>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a:t>02</a:t>
              </a:r>
              <a:endParaRPr lang="en-GB" sz="5000" b="0" dirty="0"/>
            </a:p>
          </p:txBody>
        </p:sp>
        <p:sp>
          <p:nvSpPr>
            <p:cNvPr id="9" name="AutoShape 7"/>
            <p:cNvSpPr>
              <a:spLocks noChangeArrowheads="1"/>
            </p:cNvSpPr>
            <p:nvPr/>
          </p:nvSpPr>
          <p:spPr bwMode="auto">
            <a:xfrm>
              <a:off x="1277709" y="1665197"/>
              <a:ext cx="2326784" cy="378619"/>
            </a:xfrm>
            <a:prstGeom prst="flowChartProcess">
              <a:avLst/>
            </a:prstGeom>
            <a:noFill/>
            <a:ln w="9525">
              <a:noFill/>
              <a:miter lim="800000"/>
              <a:headEnd/>
              <a:tailEnd/>
            </a:ln>
          </p:spPr>
          <p:txBody>
            <a:bodyPr wrap="none" lIns="0" tIns="0" rIns="0" bIns="0" anchor="b"/>
            <a:lstStyle/>
            <a:p>
              <a:pPr>
                <a:tabLst>
                  <a:tab pos="1343025" algn="l"/>
                </a:tabLst>
              </a:pPr>
              <a:r>
                <a:rPr lang="en-GB" sz="1400" dirty="0" smtClean="0">
                  <a:solidFill>
                    <a:schemeClr val="tx1"/>
                  </a:solidFill>
                </a:rPr>
                <a:t>L’ETAT </a:t>
              </a:r>
              <a:r>
                <a:rPr lang="en-GB" sz="1400" dirty="0">
                  <a:solidFill>
                    <a:schemeClr val="tx1"/>
                  </a:solidFill>
                </a:rPr>
                <a:t>DE L’ART</a:t>
              </a:r>
            </a:p>
            <a:p>
              <a:pPr>
                <a:tabLst>
                  <a:tab pos="1343025" algn="l"/>
                </a:tabLst>
              </a:pPr>
              <a:r>
                <a:rPr lang="en-GB" sz="1100" dirty="0" smtClean="0">
                  <a:solidFill>
                    <a:schemeClr val="tx1"/>
                  </a:solidFill>
                </a:rPr>
                <a:t>Le </a:t>
              </a:r>
              <a:r>
                <a:rPr lang="en-GB" sz="1100" dirty="0">
                  <a:solidFill>
                    <a:schemeClr val="tx1"/>
                  </a:solidFill>
                </a:rPr>
                <a:t>diagnostic </a:t>
              </a:r>
              <a:r>
                <a:rPr lang="en-GB" sz="1100" dirty="0" err="1">
                  <a:solidFill>
                    <a:schemeClr val="tx1"/>
                  </a:solidFill>
                </a:rPr>
                <a:t>en</a:t>
              </a:r>
              <a:r>
                <a:rPr lang="en-GB" sz="1100" dirty="0">
                  <a:solidFill>
                    <a:schemeClr val="tx1"/>
                  </a:solidFill>
                </a:rPr>
                <a:t> </a:t>
              </a:r>
              <a:r>
                <a:rPr lang="en-GB" sz="1100" dirty="0" err="1" smtClean="0">
                  <a:solidFill>
                    <a:schemeClr val="tx1"/>
                  </a:solidFill>
                </a:rPr>
                <a:t>usine</a:t>
              </a:r>
              <a:endParaRPr lang="en-GB" sz="1100" dirty="0">
                <a:solidFill>
                  <a:schemeClr val="tx1"/>
                </a:solidFill>
              </a:endParaRPr>
            </a:p>
            <a:p>
              <a:pPr>
                <a:tabLst>
                  <a:tab pos="1343025" algn="l"/>
                </a:tabLst>
              </a:pPr>
              <a:r>
                <a:rPr lang="fr-FR" sz="1100" dirty="0" smtClean="0">
                  <a:solidFill>
                    <a:schemeClr val="tx1"/>
                  </a:solidFill>
                </a:rPr>
                <a:t>Le besoin et les attentes</a:t>
              </a:r>
              <a:endParaRPr lang="fr-FR" sz="1100" dirty="0">
                <a:solidFill>
                  <a:schemeClr val="tx1"/>
                </a:solidFill>
              </a:endParaRPr>
            </a:p>
          </p:txBody>
        </p:sp>
      </p:grpSp>
      <p:grpSp>
        <p:nvGrpSpPr>
          <p:cNvPr id="26" name="Groupe 25"/>
          <p:cNvGrpSpPr/>
          <p:nvPr/>
        </p:nvGrpSpPr>
        <p:grpSpPr>
          <a:xfrm>
            <a:off x="477829" y="3254509"/>
            <a:ext cx="3186861" cy="763350"/>
            <a:chOff x="417632" y="2349174"/>
            <a:chExt cx="3186861" cy="763350"/>
          </a:xfrm>
        </p:grpSpPr>
        <p:sp>
          <p:nvSpPr>
            <p:cNvPr id="10" name="AutoShape 3"/>
            <p:cNvSpPr>
              <a:spLocks noChangeArrowheads="1"/>
            </p:cNvSpPr>
            <p:nvPr/>
          </p:nvSpPr>
          <p:spPr bwMode="auto">
            <a:xfrm>
              <a:off x="417632" y="2349174"/>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a:t>03</a:t>
              </a:r>
              <a:endParaRPr lang="en-GB" sz="5000" b="0" dirty="0"/>
            </a:p>
          </p:txBody>
        </p:sp>
        <p:sp>
          <p:nvSpPr>
            <p:cNvPr id="11" name="AutoShape 7"/>
            <p:cNvSpPr>
              <a:spLocks noChangeArrowheads="1"/>
            </p:cNvSpPr>
            <p:nvPr/>
          </p:nvSpPr>
          <p:spPr bwMode="auto">
            <a:xfrm>
              <a:off x="1277709" y="2460085"/>
              <a:ext cx="2326784" cy="652439"/>
            </a:xfrm>
            <a:prstGeom prst="flowChartProcess">
              <a:avLst/>
            </a:prstGeom>
            <a:noFill/>
            <a:ln w="9525">
              <a:noFill/>
              <a:miter lim="800000"/>
              <a:headEnd/>
              <a:tailEnd/>
            </a:ln>
          </p:spPr>
          <p:txBody>
            <a:bodyPr wrap="none" lIns="0" tIns="0" rIns="0" bIns="0" anchor="b"/>
            <a:lstStyle/>
            <a:p>
              <a:pPr>
                <a:tabLst>
                  <a:tab pos="1343025" algn="l"/>
                </a:tabLst>
              </a:pPr>
              <a:r>
                <a:rPr lang="fr-FR" sz="1400" dirty="0" smtClean="0">
                  <a:solidFill>
                    <a:schemeClr val="tx1"/>
                  </a:solidFill>
                </a:rPr>
                <a:t>PROBLEMATIQUE ET SA RESOLUTION</a:t>
              </a:r>
              <a:endParaRPr lang="fr-FR" sz="1400" dirty="0">
                <a:solidFill>
                  <a:schemeClr val="tx1"/>
                </a:solidFill>
              </a:endParaRPr>
            </a:p>
            <a:p>
              <a:pPr>
                <a:tabLst>
                  <a:tab pos="1343025" algn="l"/>
                </a:tabLst>
              </a:pPr>
              <a:r>
                <a:rPr lang="fr-FR" sz="1100" dirty="0" smtClean="0">
                  <a:solidFill>
                    <a:schemeClr val="tx1"/>
                  </a:solidFill>
                </a:rPr>
                <a:t>Le site web et sa charte graphique</a:t>
              </a:r>
            </a:p>
            <a:p>
              <a:pPr>
                <a:tabLst>
                  <a:tab pos="1343025" algn="l"/>
                </a:tabLst>
              </a:pPr>
              <a:r>
                <a:rPr lang="fr-FR" sz="1100" dirty="0" smtClean="0">
                  <a:solidFill>
                    <a:schemeClr val="tx1"/>
                  </a:solidFill>
                </a:rPr>
                <a:t>L’accessibilité </a:t>
              </a:r>
              <a:r>
                <a:rPr lang="fr-FR" sz="1100" dirty="0">
                  <a:solidFill>
                    <a:schemeClr val="tx1"/>
                  </a:solidFill>
                </a:rPr>
                <a:t>et internationalisation linguistique</a:t>
              </a:r>
            </a:p>
            <a:p>
              <a:pPr>
                <a:tabLst>
                  <a:tab pos="1343025" algn="l"/>
                </a:tabLst>
              </a:pPr>
              <a:r>
                <a:rPr lang="fr-FR" sz="1100" dirty="0" smtClean="0">
                  <a:solidFill>
                    <a:schemeClr val="tx1"/>
                  </a:solidFill>
                </a:rPr>
                <a:t>L’accessibilité statique &amp; </a:t>
              </a:r>
              <a:r>
                <a:rPr lang="fr-FR" sz="1100" dirty="0">
                  <a:solidFill>
                    <a:schemeClr val="tx1"/>
                  </a:solidFill>
                </a:rPr>
                <a:t>dynamique</a:t>
              </a:r>
            </a:p>
            <a:p>
              <a:pPr>
                <a:tabLst>
                  <a:tab pos="1343025" algn="l"/>
                </a:tabLst>
              </a:pPr>
              <a:r>
                <a:rPr lang="fr-FR" sz="1100" dirty="0">
                  <a:solidFill>
                    <a:schemeClr val="tx1"/>
                  </a:solidFill>
                </a:rPr>
                <a:t>Les </a:t>
              </a:r>
              <a:r>
                <a:rPr lang="fr-FR" sz="1100" dirty="0" smtClean="0">
                  <a:solidFill>
                    <a:schemeClr val="tx1"/>
                  </a:solidFill>
                </a:rPr>
                <a:t>sécurités du site web</a:t>
              </a:r>
              <a:endParaRPr lang="fr-FR" sz="1100" dirty="0">
                <a:solidFill>
                  <a:schemeClr val="tx1"/>
                </a:solidFill>
              </a:endParaRPr>
            </a:p>
          </p:txBody>
        </p:sp>
      </p:grpSp>
      <p:grpSp>
        <p:nvGrpSpPr>
          <p:cNvPr id="27" name="Groupe 26"/>
          <p:cNvGrpSpPr/>
          <p:nvPr/>
        </p:nvGrpSpPr>
        <p:grpSpPr>
          <a:xfrm>
            <a:off x="4801440" y="1982016"/>
            <a:ext cx="3188054" cy="678656"/>
            <a:chOff x="416439" y="3123808"/>
            <a:chExt cx="3188054" cy="678656"/>
          </a:xfrm>
        </p:grpSpPr>
        <p:sp>
          <p:nvSpPr>
            <p:cNvPr id="12" name="AutoShape 3"/>
            <p:cNvSpPr>
              <a:spLocks noChangeArrowheads="1"/>
            </p:cNvSpPr>
            <p:nvPr/>
          </p:nvSpPr>
          <p:spPr bwMode="auto">
            <a:xfrm>
              <a:off x="416439" y="3123808"/>
              <a:ext cx="732329"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05</a:t>
              </a:r>
              <a:endParaRPr lang="en-GB" sz="5000" b="0" dirty="0"/>
            </a:p>
          </p:txBody>
        </p:sp>
        <p:sp>
          <p:nvSpPr>
            <p:cNvPr id="13" name="AutoShape 7"/>
            <p:cNvSpPr>
              <a:spLocks noChangeArrowheads="1"/>
            </p:cNvSpPr>
            <p:nvPr/>
          </p:nvSpPr>
          <p:spPr bwMode="auto">
            <a:xfrm>
              <a:off x="1276518" y="3216132"/>
              <a:ext cx="2327975" cy="496638"/>
            </a:xfrm>
            <a:prstGeom prst="flowChartProcess">
              <a:avLst/>
            </a:prstGeom>
            <a:noFill/>
            <a:ln w="9525">
              <a:noFill/>
              <a:miter lim="800000"/>
              <a:headEnd/>
              <a:tailEnd/>
            </a:ln>
          </p:spPr>
          <p:txBody>
            <a:bodyPr wrap="none" lIns="0" tIns="0" rIns="0" bIns="0" anchor="b"/>
            <a:lstStyle/>
            <a:p>
              <a:pPr>
                <a:tabLst>
                  <a:tab pos="1343025" algn="l"/>
                </a:tabLst>
              </a:pPr>
              <a:endParaRPr lang="fr-FR" dirty="0">
                <a:solidFill>
                  <a:schemeClr val="tx1"/>
                </a:solidFill>
              </a:endParaRPr>
            </a:p>
            <a:p>
              <a:pPr>
                <a:tabLst>
                  <a:tab pos="1343025" algn="l"/>
                </a:tabLst>
              </a:pPr>
              <a:r>
                <a:rPr lang="fr-FR" sz="1400" dirty="0" smtClean="0">
                  <a:solidFill>
                    <a:schemeClr val="tx1"/>
                  </a:solidFill>
                </a:rPr>
                <a:t>BIBLIOGRAPHIE</a:t>
              </a:r>
            </a:p>
            <a:p>
              <a:pPr>
                <a:tabLst>
                  <a:tab pos="1343025" algn="l"/>
                </a:tabLst>
              </a:pPr>
              <a:r>
                <a:rPr lang="fr-FR" sz="1100" dirty="0">
                  <a:solidFill>
                    <a:schemeClr val="tx1"/>
                  </a:solidFill>
                </a:rPr>
                <a:t>Photographie</a:t>
              </a:r>
            </a:p>
            <a:p>
              <a:pPr>
                <a:tabLst>
                  <a:tab pos="1343025" algn="l"/>
                </a:tabLst>
              </a:pPr>
              <a:r>
                <a:rPr lang="fr-FR" sz="1100" dirty="0">
                  <a:solidFill>
                    <a:schemeClr val="tx1"/>
                  </a:solidFill>
                </a:rPr>
                <a:t>Filmographie et </a:t>
              </a:r>
              <a:r>
                <a:rPr lang="fr-FR" sz="1100" dirty="0" smtClean="0">
                  <a:solidFill>
                    <a:schemeClr val="tx1"/>
                  </a:solidFill>
                </a:rPr>
                <a:t>Sitographie</a:t>
              </a:r>
              <a:endParaRPr lang="fr-FR" sz="1100" dirty="0">
                <a:solidFill>
                  <a:schemeClr val="tx1"/>
                </a:solidFill>
              </a:endParaRPr>
            </a:p>
          </p:txBody>
        </p:sp>
      </p:grpSp>
      <p:grpSp>
        <p:nvGrpSpPr>
          <p:cNvPr id="29" name="Groupe 28"/>
          <p:cNvGrpSpPr/>
          <p:nvPr/>
        </p:nvGrpSpPr>
        <p:grpSpPr>
          <a:xfrm>
            <a:off x="4779669" y="898556"/>
            <a:ext cx="3180841" cy="678656"/>
            <a:chOff x="4627104" y="723902"/>
            <a:chExt cx="3180841" cy="678656"/>
          </a:xfrm>
        </p:grpSpPr>
        <p:sp>
          <p:nvSpPr>
            <p:cNvPr id="16" name="AutoShape 3"/>
            <p:cNvSpPr>
              <a:spLocks noChangeArrowheads="1"/>
            </p:cNvSpPr>
            <p:nvPr/>
          </p:nvSpPr>
          <p:spPr bwMode="auto">
            <a:xfrm>
              <a:off x="4627104" y="723902"/>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04</a:t>
              </a:r>
              <a:endParaRPr lang="en-GB" sz="5000" b="0" dirty="0"/>
            </a:p>
          </p:txBody>
        </p:sp>
        <p:sp>
          <p:nvSpPr>
            <p:cNvPr id="17" name="AutoShape 7"/>
            <p:cNvSpPr>
              <a:spLocks noChangeArrowheads="1"/>
            </p:cNvSpPr>
            <p:nvPr/>
          </p:nvSpPr>
          <p:spPr bwMode="auto">
            <a:xfrm>
              <a:off x="5481161" y="834101"/>
              <a:ext cx="2326784" cy="457630"/>
            </a:xfrm>
            <a:prstGeom prst="flowChartProcess">
              <a:avLst/>
            </a:prstGeom>
            <a:noFill/>
            <a:ln w="9525">
              <a:noFill/>
              <a:miter lim="800000"/>
              <a:headEnd/>
              <a:tailEnd/>
            </a:ln>
          </p:spPr>
          <p:txBody>
            <a:bodyPr wrap="none" lIns="0" tIns="0" rIns="0" bIns="0" anchor="b"/>
            <a:lstStyle/>
            <a:p>
              <a:pPr>
                <a:tabLst>
                  <a:tab pos="1343025" algn="l"/>
                </a:tabLst>
              </a:pPr>
              <a:r>
                <a:rPr lang="fr-FR" sz="1400" dirty="0" smtClean="0">
                  <a:solidFill>
                    <a:schemeClr val="tx1"/>
                  </a:solidFill>
                </a:rPr>
                <a:t>CONCLUSION</a:t>
              </a:r>
            </a:p>
            <a:p>
              <a:pPr>
                <a:tabLst>
                  <a:tab pos="1343025" algn="l"/>
                </a:tabLst>
              </a:pPr>
              <a:r>
                <a:rPr lang="fr-FR" dirty="0" smtClean="0">
                  <a:solidFill>
                    <a:schemeClr val="tx1"/>
                  </a:solidFill>
                </a:rPr>
                <a:t>Conclusion </a:t>
              </a:r>
              <a:r>
                <a:rPr lang="fr-FR" dirty="0">
                  <a:solidFill>
                    <a:schemeClr val="tx1"/>
                  </a:solidFill>
                </a:rPr>
                <a:t>générale</a:t>
              </a:r>
            </a:p>
            <a:p>
              <a:pPr>
                <a:tabLst>
                  <a:tab pos="1343025" algn="l"/>
                </a:tabLst>
              </a:pPr>
              <a:r>
                <a:rPr lang="fr-FR" dirty="0">
                  <a:solidFill>
                    <a:schemeClr val="tx1"/>
                  </a:solidFill>
                </a:rPr>
                <a:t>Conclusion </a:t>
              </a:r>
              <a:r>
                <a:rPr lang="fr-FR" dirty="0" smtClean="0">
                  <a:solidFill>
                    <a:schemeClr val="tx1"/>
                  </a:solidFill>
                </a:rPr>
                <a:t>personnelle</a:t>
              </a:r>
              <a:endParaRPr lang="fr-FR" dirty="0">
                <a:solidFill>
                  <a:schemeClr val="tx1"/>
                </a:solidFill>
              </a:endParaRPr>
            </a:p>
          </p:txBody>
        </p:sp>
      </p:grpSp>
      <p:sp>
        <p:nvSpPr>
          <p:cNvPr id="5" name="Titre 4"/>
          <p:cNvSpPr>
            <a:spLocks noGrp="1"/>
          </p:cNvSpPr>
          <p:nvPr>
            <p:ph type="title"/>
          </p:nvPr>
        </p:nvSpPr>
        <p:spPr>
          <a:xfrm>
            <a:off x="180975" y="288068"/>
            <a:ext cx="8425921" cy="258868"/>
          </a:xfrm>
        </p:spPr>
        <p:txBody>
          <a:bodyPr/>
          <a:lstStyle/>
          <a:p>
            <a:r>
              <a:rPr lang="fr-FR" dirty="0" smtClean="0"/>
              <a:t>SOMMAIRE</a:t>
            </a:r>
            <a:endParaRPr lang="fr-FR" dirty="0"/>
          </a:p>
        </p:txBody>
      </p:sp>
      <p:pic>
        <p:nvPicPr>
          <p:cNvPr id="3" name="Image 2"/>
          <p:cNvPicPr>
            <a:picLocks noChangeAspect="1"/>
          </p:cNvPicPr>
          <p:nvPr/>
        </p:nvPicPr>
        <p:blipFill>
          <a:blip r:embed="rId2"/>
          <a:stretch>
            <a:fillRect/>
          </a:stretch>
        </p:blipFill>
        <p:spPr>
          <a:xfrm>
            <a:off x="180975" y="4666182"/>
            <a:ext cx="8778199" cy="361009"/>
          </a:xfrm>
          <a:prstGeom prst="rect">
            <a:avLst/>
          </a:prstGeom>
        </p:spPr>
      </p:pic>
      <p:pic>
        <p:nvPicPr>
          <p:cNvPr id="20" name="Image 19"/>
          <p:cNvPicPr>
            <a:picLocks noChangeAspect="1"/>
          </p:cNvPicPr>
          <p:nvPr/>
        </p:nvPicPr>
        <p:blipFill>
          <a:blip r:embed="rId3"/>
          <a:stretch>
            <a:fillRect/>
          </a:stretch>
        </p:blipFill>
        <p:spPr>
          <a:xfrm>
            <a:off x="108175" y="4660754"/>
            <a:ext cx="8888835" cy="471860"/>
          </a:xfrm>
          <a:prstGeom prst="rect">
            <a:avLst/>
          </a:prstGeom>
        </p:spPr>
      </p:pic>
      <p:grpSp>
        <p:nvGrpSpPr>
          <p:cNvPr id="28" name="Groupe 27"/>
          <p:cNvGrpSpPr/>
          <p:nvPr/>
        </p:nvGrpSpPr>
        <p:grpSpPr>
          <a:xfrm>
            <a:off x="4808653" y="3006708"/>
            <a:ext cx="3180841" cy="678656"/>
            <a:chOff x="4627104" y="723902"/>
            <a:chExt cx="3180841" cy="678656"/>
          </a:xfrm>
        </p:grpSpPr>
        <p:sp>
          <p:nvSpPr>
            <p:cNvPr id="30" name="AutoShape 3"/>
            <p:cNvSpPr>
              <a:spLocks noChangeArrowheads="1"/>
            </p:cNvSpPr>
            <p:nvPr/>
          </p:nvSpPr>
          <p:spPr bwMode="auto">
            <a:xfrm>
              <a:off x="4627104" y="723902"/>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06</a:t>
              </a:r>
              <a:endParaRPr lang="en-GB" sz="5000" b="0" dirty="0"/>
            </a:p>
          </p:txBody>
        </p:sp>
        <p:sp>
          <p:nvSpPr>
            <p:cNvPr id="33" name="AutoShape 7"/>
            <p:cNvSpPr>
              <a:spLocks noChangeArrowheads="1"/>
            </p:cNvSpPr>
            <p:nvPr/>
          </p:nvSpPr>
          <p:spPr bwMode="auto">
            <a:xfrm>
              <a:off x="5481161" y="834101"/>
              <a:ext cx="2326784" cy="457630"/>
            </a:xfrm>
            <a:prstGeom prst="flowChartProcess">
              <a:avLst/>
            </a:prstGeom>
            <a:noFill/>
            <a:ln w="9525">
              <a:noFill/>
              <a:miter lim="800000"/>
              <a:headEnd/>
              <a:tailEnd/>
            </a:ln>
          </p:spPr>
          <p:txBody>
            <a:bodyPr wrap="none" lIns="0" tIns="0" rIns="0" bIns="0" anchor="b"/>
            <a:lstStyle/>
            <a:p>
              <a:pPr>
                <a:tabLst>
                  <a:tab pos="1343025" algn="l"/>
                </a:tabLst>
              </a:pPr>
              <a:r>
                <a:rPr lang="en-GB" sz="1400" dirty="0" smtClean="0">
                  <a:solidFill>
                    <a:schemeClr val="tx1"/>
                  </a:solidFill>
                </a:rPr>
                <a:t>ANNEXES</a:t>
              </a:r>
            </a:p>
            <a:p>
              <a:pPr>
                <a:tabLst>
                  <a:tab pos="1343025" algn="l"/>
                </a:tabLst>
              </a:pPr>
              <a:endParaRPr lang="en-GB" dirty="0" smtClean="0">
                <a:solidFill>
                  <a:schemeClr val="tx1"/>
                </a:solidFill>
              </a:endParaRPr>
            </a:p>
          </p:txBody>
        </p:sp>
      </p:grpSp>
      <p:sp>
        <p:nvSpPr>
          <p:cNvPr id="37" name="Rectangle 36"/>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1894692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18</a:t>
            </a:r>
          </a:p>
        </p:txBody>
      </p:sp>
      <p:pic>
        <p:nvPicPr>
          <p:cNvPr id="8" name="Image 7" descr="C:\Users\seves\Downloads\image(4).png"/>
          <p:cNvPicPr/>
          <p:nvPr/>
        </p:nvPicPr>
        <p:blipFill rotWithShape="1">
          <a:blip r:embed="rId3" cstate="print">
            <a:extLst>
              <a:ext uri="{28A0092B-C50C-407E-A947-70E740481C1C}">
                <a14:useLocalDpi xmlns:a14="http://schemas.microsoft.com/office/drawing/2010/main" val="0"/>
              </a:ext>
            </a:extLst>
          </a:blip>
          <a:srcRect t="13477" b="41390"/>
          <a:stretch/>
        </p:blipFill>
        <p:spPr bwMode="auto">
          <a:xfrm>
            <a:off x="1824647" y="694226"/>
            <a:ext cx="5208064" cy="1243907"/>
          </a:xfrm>
          <a:prstGeom prst="rect">
            <a:avLst/>
          </a:prstGeom>
          <a:noFill/>
          <a:ln>
            <a:noFill/>
          </a:ln>
          <a:extLst>
            <a:ext uri="{53640926-AAD7-44D8-BBD7-CCE9431645EC}">
              <a14:shadowObscured xmlns:a14="http://schemas.microsoft.com/office/drawing/2010/main"/>
            </a:ext>
          </a:extLst>
        </p:spPr>
      </p:pic>
      <p:pic>
        <p:nvPicPr>
          <p:cNvPr id="10" name="Image 9"/>
          <p:cNvPicPr>
            <a:picLocks noChangeAspect="1"/>
          </p:cNvPicPr>
          <p:nvPr/>
        </p:nvPicPr>
        <p:blipFill>
          <a:blip r:embed="rId4"/>
          <a:stretch>
            <a:fillRect/>
          </a:stretch>
        </p:blipFill>
        <p:spPr>
          <a:xfrm>
            <a:off x="108175" y="4660754"/>
            <a:ext cx="8888835" cy="471860"/>
          </a:xfrm>
          <a:prstGeom prst="rect">
            <a:avLst/>
          </a:prstGeom>
        </p:spPr>
      </p:pic>
      <p:sp>
        <p:nvSpPr>
          <p:cNvPr id="11" name="Rectangle 10"/>
          <p:cNvSpPr/>
          <p:nvPr/>
        </p:nvSpPr>
        <p:spPr>
          <a:xfrm>
            <a:off x="3313971" y="1856145"/>
            <a:ext cx="2006255" cy="276999"/>
          </a:xfrm>
          <a:prstGeom prst="rect">
            <a:avLst/>
          </a:prstGeom>
        </p:spPr>
        <p:txBody>
          <a:bodyPr wrap="none">
            <a:spAutoFit/>
          </a:bodyPr>
          <a:lstStyle/>
          <a:p>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Identification au serveur KDO</a:t>
            </a:r>
            <a:endParaRPr lang="fr-FR" b="0" dirty="0">
              <a:solidFill>
                <a:schemeClr val="tx1"/>
              </a:solidFill>
            </a:endParaRPr>
          </a:p>
        </p:txBody>
      </p:sp>
      <p:pic>
        <p:nvPicPr>
          <p:cNvPr id="12" name="Image 11" descr="C:\Users\seves\Downloads\imag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4647" y="2161198"/>
            <a:ext cx="5208064" cy="2276491"/>
          </a:xfrm>
          <a:prstGeom prst="rect">
            <a:avLst/>
          </a:prstGeom>
          <a:noFill/>
          <a:ln>
            <a:noFill/>
          </a:ln>
        </p:spPr>
      </p:pic>
      <p:sp>
        <p:nvSpPr>
          <p:cNvPr id="5" name="Rectangle 4"/>
          <p:cNvSpPr/>
          <p:nvPr/>
        </p:nvSpPr>
        <p:spPr>
          <a:xfrm>
            <a:off x="1908909" y="4430528"/>
            <a:ext cx="5322330" cy="276999"/>
          </a:xfrm>
          <a:prstGeom prst="rect">
            <a:avLst/>
          </a:prstGeom>
        </p:spPr>
        <p:txBody>
          <a:bodyPr wrap="square">
            <a:spAutoFit/>
          </a:bodyPr>
          <a:lstStyle/>
          <a:p>
            <a:r>
              <a:rPr lang="fr-FR" b="0" i="1" dirty="0" smtClean="0">
                <a:solidFill>
                  <a:schemeClr val="tx1"/>
                </a:solidFill>
                <a:latin typeface="Calibri" panose="020F0502020204030204" pitchFamily="34" charset="0"/>
                <a:cs typeface="Calibri" panose="020F0502020204030204" pitchFamily="34" charset="0"/>
              </a:rPr>
              <a:t>Page </a:t>
            </a:r>
            <a:r>
              <a:rPr lang="fr-FR" b="0" i="1" dirty="0">
                <a:solidFill>
                  <a:schemeClr val="tx1"/>
                </a:solidFill>
                <a:latin typeface="Calibri" panose="020F0502020204030204" pitchFamily="34" charset="0"/>
                <a:cs typeface="Calibri" panose="020F0502020204030204" pitchFamily="34" charset="0"/>
              </a:rPr>
              <a:t>d’accueil du serveur KDO avec les autorisations en fonction des </a:t>
            </a:r>
            <a:r>
              <a:rPr lang="fr-FR" b="0" i="1" dirty="0" smtClean="0">
                <a:solidFill>
                  <a:schemeClr val="tx1"/>
                </a:solidFill>
                <a:latin typeface="Calibri" panose="020F0502020204030204" pitchFamily="34" charset="0"/>
                <a:cs typeface="Calibri" panose="020F0502020204030204" pitchFamily="34" charset="0"/>
              </a:rPr>
              <a:t>utilisateurs</a:t>
            </a:r>
            <a:endParaRPr lang="fr-FR" b="0" i="1" dirty="0">
              <a:solidFill>
                <a:schemeClr val="tx1"/>
              </a:solidFill>
              <a:latin typeface="Calibri" panose="020F0502020204030204" pitchFamily="34" charset="0"/>
              <a:cs typeface="Calibri" panose="020F0502020204030204" pitchFamily="34" charset="0"/>
            </a:endParaRPr>
          </a:p>
        </p:txBody>
      </p:sp>
      <p:sp>
        <p:nvSpPr>
          <p:cNvPr id="13" name="Rectangle 12"/>
          <p:cNvSpPr/>
          <p:nvPr/>
        </p:nvSpPr>
        <p:spPr>
          <a:xfrm>
            <a:off x="2171977" y="3628571"/>
            <a:ext cx="585737" cy="18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Rectangle 13"/>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7" name="Rectangle 16"/>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E) Les sécurités du site web</a:t>
            </a:r>
            <a:endParaRPr lang="fr-FR" sz="1400" dirty="0">
              <a:solidFill>
                <a:schemeClr val="tx1"/>
              </a:solidFill>
            </a:endParaRPr>
          </a:p>
        </p:txBody>
      </p:sp>
      <p:sp>
        <p:nvSpPr>
          <p:cNvPr id="18" name="ZoneTexte 17"/>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
        <p:nvSpPr>
          <p:cNvPr id="2" name="Rectangle 1"/>
          <p:cNvSpPr/>
          <p:nvPr/>
        </p:nvSpPr>
        <p:spPr>
          <a:xfrm>
            <a:off x="3926114" y="2919412"/>
            <a:ext cx="2140857" cy="237445"/>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Rectangle 15"/>
          <p:cNvSpPr/>
          <p:nvPr/>
        </p:nvSpPr>
        <p:spPr>
          <a:xfrm>
            <a:off x="3923760" y="2919411"/>
            <a:ext cx="2140857" cy="2374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329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xit" presetSubtype="0" fill="hold" grpId="0"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19</a:t>
            </a:r>
          </a:p>
        </p:txBody>
      </p:sp>
      <p:pic>
        <p:nvPicPr>
          <p:cNvPr id="10" name="Image 9"/>
          <p:cNvPicPr>
            <a:picLocks noChangeAspect="1"/>
          </p:cNvPicPr>
          <p:nvPr/>
        </p:nvPicPr>
        <p:blipFill>
          <a:blip r:embed="rId3"/>
          <a:stretch>
            <a:fillRect/>
          </a:stretch>
        </p:blipFill>
        <p:spPr>
          <a:xfrm>
            <a:off x="108175" y="4660754"/>
            <a:ext cx="8888835" cy="471860"/>
          </a:xfrm>
          <a:prstGeom prst="rect">
            <a:avLst/>
          </a:prstGeom>
        </p:spPr>
      </p:pic>
      <p:sp>
        <p:nvSpPr>
          <p:cNvPr id="18" name="Rectangle 17"/>
          <p:cNvSpPr/>
          <p:nvPr/>
        </p:nvSpPr>
        <p:spPr>
          <a:xfrm>
            <a:off x="3221631" y="4409453"/>
            <a:ext cx="3455306" cy="276999"/>
          </a:xfrm>
          <a:prstGeom prst="rect">
            <a:avLst/>
          </a:prstGeom>
        </p:spPr>
        <p:txBody>
          <a:bodyPr wrap="squar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Vision du menu principal pour les </a:t>
            </a:r>
            <a:r>
              <a:rPr lang="fr-FR"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traducteurs</a:t>
            </a:r>
            <a:endParaRPr lang="fr-FR" i="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423" y="3418804"/>
            <a:ext cx="6125911" cy="964180"/>
          </a:xfrm>
          <a:prstGeom prst="rect">
            <a:avLst/>
          </a:prstGeom>
        </p:spPr>
      </p:pic>
      <p:sp>
        <p:nvSpPr>
          <p:cNvPr id="11" name="Rectangle 10"/>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5" name="Rectangle 14"/>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E) Les sécurités du site web</a:t>
            </a:r>
            <a:endParaRPr lang="fr-FR" sz="1400" dirty="0">
              <a:solidFill>
                <a:schemeClr val="tx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5423" y="800857"/>
            <a:ext cx="6118905" cy="2617257"/>
          </a:xfrm>
          <a:prstGeom prst="rect">
            <a:avLst/>
          </a:prstGeom>
        </p:spPr>
      </p:pic>
      <p:sp>
        <p:nvSpPr>
          <p:cNvPr id="16" name="ZoneTexte 15"/>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510957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28672"/>
            <a:ext cx="252919" cy="223737"/>
          </a:xfrm>
          <a:prstGeom prst="rect">
            <a:avLst/>
          </a:prstGeom>
          <a:noFill/>
        </p:spPr>
        <p:txBody>
          <a:bodyPr wrap="square" lIns="0" tIns="0" rIns="0" bIns="0" rtlCol="0">
            <a:noAutofit/>
          </a:bodyPr>
          <a:lstStyle/>
          <a:p>
            <a:r>
              <a:rPr lang="fr-FR" sz="1600" b="0" dirty="0" smtClean="0">
                <a:solidFill>
                  <a:schemeClr val="tx1"/>
                </a:solidFill>
              </a:rPr>
              <a:t>20</a:t>
            </a:r>
          </a:p>
        </p:txBody>
      </p:sp>
      <p:pic>
        <p:nvPicPr>
          <p:cNvPr id="10" name="Image 9"/>
          <p:cNvPicPr>
            <a:picLocks noChangeAspect="1"/>
          </p:cNvPicPr>
          <p:nvPr/>
        </p:nvPicPr>
        <p:blipFill>
          <a:blip r:embed="rId3"/>
          <a:stretch>
            <a:fillRect/>
          </a:stretch>
        </p:blipFill>
        <p:spPr>
          <a:xfrm>
            <a:off x="108175" y="4660754"/>
            <a:ext cx="8888835" cy="471860"/>
          </a:xfrm>
          <a:prstGeom prst="rect">
            <a:avLst/>
          </a:prstGeom>
        </p:spPr>
      </p:pic>
      <p:sp>
        <p:nvSpPr>
          <p:cNvPr id="18" name="Rectangle 17"/>
          <p:cNvSpPr/>
          <p:nvPr/>
        </p:nvSpPr>
        <p:spPr>
          <a:xfrm>
            <a:off x="3221631" y="4416831"/>
            <a:ext cx="3375478" cy="276999"/>
          </a:xfrm>
          <a:prstGeom prst="rect">
            <a:avLst/>
          </a:prstGeom>
        </p:spPr>
        <p:txBody>
          <a:bodyPr wrap="squar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Vision du menu principal pour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les </a:t>
            </a:r>
            <a:r>
              <a:rPr lang="fr-FR"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concepteurs</a:t>
            </a:r>
            <a:endParaRPr lang="fr-FR" i="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423" y="3418804"/>
            <a:ext cx="6125911" cy="964180"/>
          </a:xfrm>
          <a:prstGeom prst="rect">
            <a:avLst/>
          </a:prstGeom>
        </p:spPr>
      </p:pic>
      <p:sp>
        <p:nvSpPr>
          <p:cNvPr id="11" name="Rectangle 10"/>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5" name="Rectangle 14"/>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E) Les sécurités du site web</a:t>
            </a:r>
            <a:endParaRPr lang="fr-FR" sz="1400" dirty="0">
              <a:solidFill>
                <a:schemeClr val="tx1"/>
              </a:solidFill>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5423" y="797571"/>
            <a:ext cx="6125911" cy="2627953"/>
          </a:xfrm>
          <a:prstGeom prst="rect">
            <a:avLst/>
          </a:prstGeom>
        </p:spPr>
      </p:pic>
      <p:sp>
        <p:nvSpPr>
          <p:cNvPr id="13" name="ZoneTexte 12"/>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323225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21</a:t>
            </a:r>
          </a:p>
        </p:txBody>
      </p:sp>
      <p:pic>
        <p:nvPicPr>
          <p:cNvPr id="8" name="Image 7" descr="C:\Users\seves\Downloads\image(3).png"/>
          <p:cNvPicPr/>
          <p:nvPr/>
        </p:nvPicPr>
        <p:blipFill rotWithShape="1">
          <a:blip r:embed="rId4" cstate="print">
            <a:extLst>
              <a:ext uri="{28A0092B-C50C-407E-A947-70E740481C1C}">
                <a14:useLocalDpi xmlns:a14="http://schemas.microsoft.com/office/drawing/2010/main" val="0"/>
              </a:ext>
            </a:extLst>
          </a:blip>
          <a:srcRect t="14036" b="5418"/>
          <a:stretch/>
        </p:blipFill>
        <p:spPr bwMode="auto">
          <a:xfrm>
            <a:off x="2425922" y="1049803"/>
            <a:ext cx="4253339" cy="1726586"/>
          </a:xfrm>
          <a:prstGeom prst="rect">
            <a:avLst/>
          </a:prstGeom>
          <a:noFill/>
          <a:ln>
            <a:noFill/>
          </a:ln>
          <a:extLst>
            <a:ext uri="{53640926-AAD7-44D8-BBD7-CCE9431645EC}">
              <a14:shadowObscured xmlns:a14="http://schemas.microsoft.com/office/drawing/2010/main"/>
            </a:ext>
          </a:extLst>
        </p:spPr>
      </p:pic>
      <p:pic>
        <p:nvPicPr>
          <p:cNvPr id="11" name="Image 10" descr="C:\Users\seves\Downloads\image(2).png"/>
          <p:cNvPicPr/>
          <p:nvPr/>
        </p:nvPicPr>
        <p:blipFill rotWithShape="1">
          <a:blip r:embed="rId5" cstate="print">
            <a:extLst>
              <a:ext uri="{28A0092B-C50C-407E-A947-70E740481C1C}">
                <a14:useLocalDpi xmlns:a14="http://schemas.microsoft.com/office/drawing/2010/main" val="0"/>
              </a:ext>
            </a:extLst>
          </a:blip>
          <a:srcRect t="21832" b="5571"/>
          <a:stretch/>
        </p:blipFill>
        <p:spPr bwMode="auto">
          <a:xfrm>
            <a:off x="2425922" y="2743970"/>
            <a:ext cx="4253339" cy="1718950"/>
          </a:xfrm>
          <a:prstGeom prst="rect">
            <a:avLst/>
          </a:prstGeom>
          <a:noFill/>
          <a:ln>
            <a:noFill/>
          </a:ln>
          <a:extLst>
            <a:ext uri="{53640926-AAD7-44D8-BBD7-CCE9431645EC}">
              <a14:shadowObscured xmlns:a14="http://schemas.microsoft.com/office/drawing/2010/main"/>
            </a:ext>
          </a:extLst>
        </p:spPr>
      </p:pic>
      <p:pic>
        <p:nvPicPr>
          <p:cNvPr id="10" name="Image 9"/>
          <p:cNvPicPr>
            <a:picLocks noChangeAspect="1"/>
          </p:cNvPicPr>
          <p:nvPr/>
        </p:nvPicPr>
        <p:blipFill>
          <a:blip r:embed="rId6"/>
          <a:stretch>
            <a:fillRect/>
          </a:stretch>
        </p:blipFill>
        <p:spPr>
          <a:xfrm>
            <a:off x="108175" y="4660754"/>
            <a:ext cx="8888835" cy="471860"/>
          </a:xfrm>
          <a:prstGeom prst="rect">
            <a:avLst/>
          </a:prstGeom>
        </p:spPr>
      </p:pic>
      <p:sp>
        <p:nvSpPr>
          <p:cNvPr id="3" name="Rectangle 2"/>
          <p:cNvSpPr/>
          <p:nvPr/>
        </p:nvSpPr>
        <p:spPr>
          <a:xfrm>
            <a:off x="2539699" y="4461087"/>
            <a:ext cx="4025784" cy="304699"/>
          </a:xfrm>
          <a:prstGeom prst="rect">
            <a:avLst/>
          </a:prstGeom>
        </p:spPr>
        <p:txBody>
          <a:bodyPr wrap="square">
            <a:spAutoFit/>
          </a:bodyPr>
          <a:lstStyle/>
          <a:p>
            <a:pPr algn="ctr">
              <a:lnSpc>
                <a:spcPct val="115000"/>
              </a:lnSpc>
              <a:spcAft>
                <a:spcPts val="0"/>
              </a:spcAft>
            </a:pPr>
            <a:r>
              <a:rPr lang="fr-FR" b="0" i="1" dirty="0" smtClean="0">
                <a:solidFill>
                  <a:schemeClr val="tx1"/>
                </a:solidFill>
                <a:latin typeface="Calibri" panose="020F0502020204030204" pitchFamily="34" charset="0"/>
                <a:ea typeface="Calibri" panose="020F0502020204030204" pitchFamily="34" charset="0"/>
                <a:cs typeface="Calibri" panose="020F0502020204030204" pitchFamily="34" charset="0"/>
              </a:rPr>
              <a:t>Sécurité </a:t>
            </a:r>
            <a:r>
              <a:rPr lang="fr-FR" b="0" i="1" dirty="0">
                <a:solidFill>
                  <a:schemeClr val="tx1"/>
                </a:solidFill>
                <a:latin typeface="Calibri" panose="020F0502020204030204" pitchFamily="34" charset="0"/>
                <a:ea typeface="Calibri" panose="020F0502020204030204" pitchFamily="34" charset="0"/>
                <a:cs typeface="Calibri" panose="020F0502020204030204" pitchFamily="34" charset="0"/>
              </a:rPr>
              <a:t>mise en place </a:t>
            </a:r>
            <a:r>
              <a:rPr lang="fr-FR" b="0" i="1" dirty="0" smtClean="0">
                <a:solidFill>
                  <a:schemeClr val="tx1"/>
                </a:solidFill>
                <a:latin typeface="Calibri" panose="020F0502020204030204" pitchFamily="34" charset="0"/>
                <a:ea typeface="Calibri" panose="020F0502020204030204" pitchFamily="34" charset="0"/>
                <a:cs typeface="Calibri" panose="020F0502020204030204" pitchFamily="34" charset="0"/>
              </a:rPr>
              <a:t>en </a:t>
            </a:r>
            <a:r>
              <a:rPr lang="fr-FR" b="0" i="1" dirty="0">
                <a:solidFill>
                  <a:schemeClr val="tx1"/>
                </a:solidFill>
                <a:latin typeface="Calibri" panose="020F0502020204030204" pitchFamily="34" charset="0"/>
                <a:ea typeface="Calibri" panose="020F0502020204030204" pitchFamily="34" charset="0"/>
                <a:cs typeface="Calibri" panose="020F0502020204030204" pitchFamily="34" charset="0"/>
              </a:rPr>
              <a:t>cas d’intrusion frauduleuse</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a:xfrm>
            <a:off x="5320226" y="4750496"/>
            <a:ext cx="1510741" cy="269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6" name="Rectangle 15"/>
          <p:cNvSpPr/>
          <p:nvPr/>
        </p:nvSpPr>
        <p:spPr>
          <a:xfrm>
            <a:off x="785412" y="437394"/>
            <a:ext cx="4872438" cy="307777"/>
          </a:xfrm>
          <a:prstGeom prst="rect">
            <a:avLst/>
          </a:prstGeom>
        </p:spPr>
        <p:txBody>
          <a:bodyPr wrap="square">
            <a:spAutoFit/>
          </a:bodyPr>
          <a:lstStyle/>
          <a:p>
            <a:pPr>
              <a:tabLst>
                <a:tab pos="1343025" algn="l"/>
              </a:tabLst>
            </a:pPr>
            <a:r>
              <a:rPr lang="fr-FR" sz="1400" dirty="0" smtClean="0">
                <a:solidFill>
                  <a:schemeClr val="tx1"/>
                </a:solidFill>
              </a:rPr>
              <a:t>E) Les sécurités du site web</a:t>
            </a:r>
            <a:endParaRPr lang="fr-FR" sz="1400" dirty="0">
              <a:solidFill>
                <a:schemeClr val="tx1"/>
              </a:solidFill>
            </a:endParaRPr>
          </a:p>
        </p:txBody>
      </p:sp>
      <p:pic>
        <p:nvPicPr>
          <p:cNvPr id="12" name="Image 11"/>
          <p:cNvPicPr>
            <a:picLocks noChangeAspect="1"/>
          </p:cNvPicPr>
          <p:nvPr/>
        </p:nvPicPr>
        <p:blipFill rotWithShape="1">
          <a:blip r:embed="rId7">
            <a:extLst>
              <a:ext uri="{28A0092B-C50C-407E-A947-70E740481C1C}">
                <a14:useLocalDpi xmlns:a14="http://schemas.microsoft.com/office/drawing/2010/main" val="0"/>
              </a:ext>
            </a:extLst>
          </a:blip>
          <a:srcRect b="80412"/>
          <a:stretch/>
        </p:blipFill>
        <p:spPr>
          <a:xfrm>
            <a:off x="2425922" y="780420"/>
            <a:ext cx="4253339" cy="286050"/>
          </a:xfrm>
          <a:prstGeom prst="rect">
            <a:avLst/>
          </a:prstGeom>
        </p:spPr>
      </p:pic>
      <p:sp>
        <p:nvSpPr>
          <p:cNvPr id="17" name="ZoneTexte 16"/>
          <p:cNvSpPr txBox="1"/>
          <p:nvPr/>
        </p:nvSpPr>
        <p:spPr>
          <a:xfrm>
            <a:off x="410931" y="199517"/>
            <a:ext cx="7724326" cy="299324"/>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03 – MISE EN LIEN ENTRE AUTOMOBILE </a:t>
            </a:r>
            <a:r>
              <a:rPr lang="fr-FR" sz="2000" dirty="0">
                <a:solidFill>
                  <a:schemeClr val="tx1"/>
                </a:solidFill>
                <a:latin typeface="Calibri" panose="020F0502020204030204" pitchFamily="34" charset="0"/>
              </a:rPr>
              <a:t>ET ACCESSIBLITE </a:t>
            </a:r>
            <a:r>
              <a:rPr lang="fr-FR" sz="2000" dirty="0" smtClean="0">
                <a:solidFill>
                  <a:schemeClr val="tx1"/>
                </a:solidFill>
                <a:latin typeface="Calibri" panose="020F0502020204030204" pitchFamily="34" charset="0"/>
              </a:rPr>
              <a:t>NUMERIQUE</a:t>
            </a:r>
            <a:endParaRPr lang="fr-FR" sz="2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285198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4" y="1257302"/>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en-GB" sz="3200" dirty="0" smtClean="0">
                  <a:solidFill>
                    <a:schemeClr val="tx1"/>
                  </a:solidFill>
                </a:rPr>
                <a:t>CONCLUSION</a:t>
              </a:r>
              <a:endParaRPr lang="en-GB" sz="3200" dirty="0">
                <a:solidFill>
                  <a:schemeClr val="tx1"/>
                </a:solidFill>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04</a:t>
              </a:r>
              <a:endParaRPr lang="en-GB" sz="12000" b="0" dirty="0">
                <a:solidFill>
                  <a:srgbClr val="FFCD00"/>
                </a:solidFill>
              </a:endParaRPr>
            </a:p>
          </p:txBody>
        </p:sp>
      </p:grpSp>
      <p:sp>
        <p:nvSpPr>
          <p:cNvPr id="9" name="ZoneTexte 8"/>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22</a:t>
            </a:r>
          </a:p>
        </p:txBody>
      </p:sp>
      <p:sp>
        <p:nvSpPr>
          <p:cNvPr id="5" name="Rectangle 4"/>
          <p:cNvSpPr/>
          <p:nvPr/>
        </p:nvSpPr>
        <p:spPr>
          <a:xfrm>
            <a:off x="6838545" y="2876275"/>
            <a:ext cx="2136974" cy="128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stretch>
            <a:fillRect/>
          </a:stretch>
        </p:blipFill>
        <p:spPr>
          <a:xfrm>
            <a:off x="180975" y="4666182"/>
            <a:ext cx="8778199" cy="361009"/>
          </a:xfrm>
          <a:prstGeom prst="rect">
            <a:avLst/>
          </a:prstGeom>
        </p:spPr>
      </p:pic>
      <p:pic>
        <p:nvPicPr>
          <p:cNvPr id="8" name="Image 7"/>
          <p:cNvPicPr>
            <a:picLocks noChangeAspect="1"/>
          </p:cNvPicPr>
          <p:nvPr/>
        </p:nvPicPr>
        <p:blipFill>
          <a:blip r:embed="rId3"/>
          <a:stretch>
            <a:fillRect/>
          </a:stretch>
        </p:blipFill>
        <p:spPr>
          <a:xfrm>
            <a:off x="108175" y="4660754"/>
            <a:ext cx="8888835" cy="471860"/>
          </a:xfrm>
          <a:prstGeom prst="rect">
            <a:avLst/>
          </a:prstGeom>
        </p:spPr>
      </p:pic>
      <p:sp>
        <p:nvSpPr>
          <p:cNvPr id="11" name="Rectangle 10"/>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32872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23</a:t>
            </a:r>
          </a:p>
        </p:txBody>
      </p:sp>
      <p:pic>
        <p:nvPicPr>
          <p:cNvPr id="8" name="Image 7"/>
          <p:cNvPicPr>
            <a:picLocks noChangeAspect="1"/>
          </p:cNvPicPr>
          <p:nvPr/>
        </p:nvPicPr>
        <p:blipFill>
          <a:blip r:embed="rId3"/>
          <a:stretch>
            <a:fillRect/>
          </a:stretch>
        </p:blipFill>
        <p:spPr>
          <a:xfrm>
            <a:off x="180975" y="4666182"/>
            <a:ext cx="8778199" cy="361009"/>
          </a:xfrm>
          <a:prstGeom prst="rect">
            <a:avLst/>
          </a:prstGeom>
        </p:spPr>
      </p:pic>
      <p:sp>
        <p:nvSpPr>
          <p:cNvPr id="10" name="Rectangle 9"/>
          <p:cNvSpPr/>
          <p:nvPr/>
        </p:nvSpPr>
        <p:spPr>
          <a:xfrm>
            <a:off x="223731" y="876551"/>
            <a:ext cx="8495895" cy="1320233"/>
          </a:xfrm>
          <a:prstGeom prst="rect">
            <a:avLst/>
          </a:prstGeom>
        </p:spPr>
        <p:txBody>
          <a:bodyPr wrap="square">
            <a:spAutoFit/>
          </a:bodyPr>
          <a:lstStyle/>
          <a:p>
            <a:pPr marL="0" lvl="1" indent="-285750" algn="just">
              <a:lnSpc>
                <a:spcPct val="114000"/>
              </a:lnSpc>
              <a:buFont typeface="Wingdings" panose="05000000000000000000" pitchFamily="2" charset="2"/>
              <a:buChar char="Ø"/>
            </a:pPr>
            <a:r>
              <a:rPr lang="fr-FR" sz="1400" b="0" dirty="0" smtClean="0">
                <a:solidFill>
                  <a:schemeClr val="tx1"/>
                </a:solidFill>
              </a:rPr>
              <a:t>Site internet créé de A à Z</a:t>
            </a:r>
          </a:p>
          <a:p>
            <a:pPr marL="0" lvl="1" indent="-285750" algn="just">
              <a:lnSpc>
                <a:spcPct val="114000"/>
              </a:lnSpc>
              <a:buFont typeface="Wingdings" panose="05000000000000000000" pitchFamily="2" charset="2"/>
              <a:buChar char="Ø"/>
            </a:pPr>
            <a:r>
              <a:rPr lang="fr-FR" sz="1400" b="0" dirty="0" smtClean="0">
                <a:solidFill>
                  <a:schemeClr val="tx1"/>
                </a:solidFill>
              </a:rPr>
              <a:t>Apprentissage de nouveaux outils</a:t>
            </a:r>
          </a:p>
          <a:p>
            <a:pPr marL="0" lvl="1" indent="-285750" algn="just">
              <a:lnSpc>
                <a:spcPct val="114000"/>
              </a:lnSpc>
              <a:buFont typeface="Wingdings" panose="05000000000000000000" pitchFamily="2" charset="2"/>
              <a:buChar char="Ø"/>
            </a:pPr>
            <a:r>
              <a:rPr lang="fr-FR" sz="1400" b="0" dirty="0" smtClean="0">
                <a:solidFill>
                  <a:schemeClr val="tx1"/>
                </a:solidFill>
              </a:rPr>
              <a:t>Gestion de trois langues sur le site</a:t>
            </a:r>
          </a:p>
          <a:p>
            <a:pPr marL="0" lvl="1" indent="-285750" algn="just">
              <a:lnSpc>
                <a:spcPct val="114000"/>
              </a:lnSpc>
              <a:buFont typeface="Wingdings" panose="05000000000000000000" pitchFamily="2" charset="2"/>
              <a:buChar char="Ø"/>
            </a:pPr>
            <a:r>
              <a:rPr lang="fr-FR" sz="1400" b="0" dirty="0" smtClean="0">
                <a:solidFill>
                  <a:schemeClr val="tx1"/>
                </a:solidFill>
              </a:rPr>
              <a:t>Développement de nouveau outils d’accessibilité spécifiques</a:t>
            </a:r>
          </a:p>
          <a:p>
            <a:pPr marL="0" lvl="1" indent="-285750" algn="just">
              <a:lnSpc>
                <a:spcPct val="114000"/>
              </a:lnSpc>
              <a:buFont typeface="Wingdings" panose="05000000000000000000" pitchFamily="2" charset="2"/>
              <a:buChar char="Ø"/>
            </a:pPr>
            <a:r>
              <a:rPr lang="fr-FR" sz="1400" b="0" dirty="0" smtClean="0">
                <a:solidFill>
                  <a:schemeClr val="tx1"/>
                </a:solidFill>
              </a:rPr>
              <a:t>Mise en place et utilisation d’outils de sécurité</a:t>
            </a:r>
          </a:p>
        </p:txBody>
      </p:sp>
      <p:pic>
        <p:nvPicPr>
          <p:cNvPr id="9" name="Image 8"/>
          <p:cNvPicPr>
            <a:picLocks noChangeAspect="1"/>
          </p:cNvPicPr>
          <p:nvPr/>
        </p:nvPicPr>
        <p:blipFill>
          <a:blip r:embed="rId4"/>
          <a:stretch>
            <a:fillRect/>
          </a:stretch>
        </p:blipFill>
        <p:spPr>
          <a:xfrm>
            <a:off x="108175" y="4660754"/>
            <a:ext cx="8888835" cy="471860"/>
          </a:xfrm>
          <a:prstGeom prst="rect">
            <a:avLst/>
          </a:prstGeom>
        </p:spPr>
      </p:pic>
      <p:sp>
        <p:nvSpPr>
          <p:cNvPr id="11" name="Rectangle 10"/>
          <p:cNvSpPr/>
          <p:nvPr/>
        </p:nvSpPr>
        <p:spPr>
          <a:xfrm>
            <a:off x="223731" y="2804716"/>
            <a:ext cx="8414431" cy="2302553"/>
          </a:xfrm>
          <a:prstGeom prst="rect">
            <a:avLst/>
          </a:prstGeom>
        </p:spPr>
        <p:txBody>
          <a:bodyPr wrap="square">
            <a:spAutoFit/>
          </a:bodyPr>
          <a:lstStyle/>
          <a:p>
            <a:pPr marL="0" lvl="1" indent="-285750" algn="just">
              <a:lnSpc>
                <a:spcPct val="114000"/>
              </a:lnSpc>
              <a:buFont typeface="Wingdings" panose="05000000000000000000" pitchFamily="2" charset="2"/>
              <a:buChar char="Ø"/>
            </a:pPr>
            <a:r>
              <a:rPr lang="fr-FR" sz="1400" b="0" dirty="0" smtClean="0">
                <a:solidFill>
                  <a:schemeClr val="tx1"/>
                </a:solidFill>
              </a:rPr>
              <a:t>Intégration dans une entreprise à dimension internationale</a:t>
            </a:r>
          </a:p>
          <a:p>
            <a:pPr marL="0" lvl="1" indent="-285750" algn="just">
              <a:lnSpc>
                <a:spcPct val="114000"/>
              </a:lnSpc>
              <a:buFont typeface="Wingdings" panose="05000000000000000000" pitchFamily="2" charset="2"/>
              <a:buChar char="Ø"/>
            </a:pPr>
            <a:r>
              <a:rPr lang="fr-FR" sz="1400" b="0" dirty="0">
                <a:solidFill>
                  <a:schemeClr val="tx1"/>
                </a:solidFill>
              </a:rPr>
              <a:t>Découverte d’un périmètre de l’entreprise inconnu du grand </a:t>
            </a:r>
            <a:r>
              <a:rPr lang="fr-FR" sz="1400" b="0" dirty="0" smtClean="0">
                <a:solidFill>
                  <a:schemeClr val="tx1"/>
                </a:solidFill>
              </a:rPr>
              <a:t>public</a:t>
            </a:r>
            <a:endParaRPr lang="fr-FR" sz="1400" b="0" dirty="0">
              <a:solidFill>
                <a:schemeClr val="tx1"/>
              </a:solidFill>
            </a:endParaRPr>
          </a:p>
          <a:p>
            <a:pPr marL="0" lvl="1" indent="-285750" algn="just">
              <a:lnSpc>
                <a:spcPct val="114000"/>
              </a:lnSpc>
              <a:buFont typeface="Wingdings" panose="05000000000000000000" pitchFamily="2" charset="2"/>
              <a:buChar char="Ø"/>
            </a:pPr>
            <a:r>
              <a:rPr lang="fr-FR" sz="1400" b="0" dirty="0">
                <a:solidFill>
                  <a:schemeClr val="tx1"/>
                </a:solidFill>
              </a:rPr>
              <a:t>Rencontre de nouvelles personnes qui m’ont transmis leurs </a:t>
            </a:r>
            <a:r>
              <a:rPr lang="fr-FR" sz="1400" b="0" dirty="0" smtClean="0">
                <a:solidFill>
                  <a:schemeClr val="tx1"/>
                </a:solidFill>
              </a:rPr>
              <a:t>expériences et  connaissances</a:t>
            </a:r>
            <a:endParaRPr lang="fr-FR" sz="1400" b="0" dirty="0">
              <a:solidFill>
                <a:schemeClr val="tx1"/>
              </a:solidFill>
            </a:endParaRPr>
          </a:p>
          <a:p>
            <a:pPr marL="0" lvl="1" indent="-285750" algn="just">
              <a:lnSpc>
                <a:spcPct val="114000"/>
              </a:lnSpc>
              <a:buFont typeface="Wingdings" panose="05000000000000000000" pitchFamily="2" charset="2"/>
              <a:buChar char="Ø"/>
            </a:pPr>
            <a:r>
              <a:rPr lang="fr-FR" sz="1400" b="0" dirty="0">
                <a:solidFill>
                  <a:schemeClr val="tx1"/>
                </a:solidFill>
              </a:rPr>
              <a:t>Acquisition d’une plus grande </a:t>
            </a:r>
            <a:r>
              <a:rPr lang="fr-FR" sz="1400" b="0" dirty="0" smtClean="0">
                <a:solidFill>
                  <a:schemeClr val="tx1"/>
                </a:solidFill>
              </a:rPr>
              <a:t>autonomie (télétravail), </a:t>
            </a:r>
            <a:r>
              <a:rPr lang="fr-FR" sz="1400" b="0" dirty="0">
                <a:solidFill>
                  <a:schemeClr val="tx1"/>
                </a:solidFill>
              </a:rPr>
              <a:t>d’une meilleure attention aux informations, prise de décision, méthode de travail…</a:t>
            </a:r>
          </a:p>
          <a:p>
            <a:pPr marL="0" lvl="1" indent="-285750" algn="just">
              <a:lnSpc>
                <a:spcPct val="114000"/>
              </a:lnSpc>
              <a:buFont typeface="Wingdings" panose="05000000000000000000" pitchFamily="2" charset="2"/>
              <a:buChar char="Ø"/>
            </a:pPr>
            <a:r>
              <a:rPr lang="fr-FR" sz="1400" b="0" dirty="0" smtClean="0">
                <a:solidFill>
                  <a:schemeClr val="tx1"/>
                </a:solidFill>
                <a:ea typeface="Calibri" panose="020F0502020204030204" pitchFamily="34" charset="0"/>
              </a:rPr>
              <a:t>Gain </a:t>
            </a:r>
            <a:r>
              <a:rPr lang="fr-FR" sz="1400" b="0" dirty="0">
                <a:solidFill>
                  <a:schemeClr val="tx1"/>
                </a:solidFill>
                <a:ea typeface="Calibri" panose="020F0502020204030204" pitchFamily="34" charset="0"/>
              </a:rPr>
              <a:t>d’efficacité dans le travail et la réalisation de mes </a:t>
            </a:r>
            <a:r>
              <a:rPr lang="fr-FR" sz="1400" b="0" dirty="0" smtClean="0">
                <a:solidFill>
                  <a:schemeClr val="tx1"/>
                </a:solidFill>
                <a:ea typeface="Calibri" panose="020F0502020204030204" pitchFamily="34" charset="0"/>
              </a:rPr>
              <a:t>tâches</a:t>
            </a:r>
          </a:p>
          <a:p>
            <a:pPr marL="0" lvl="1" indent="-285750" algn="just">
              <a:lnSpc>
                <a:spcPct val="114000"/>
              </a:lnSpc>
              <a:buFont typeface="Wingdings" panose="05000000000000000000" pitchFamily="2" charset="2"/>
              <a:buChar char="Ø"/>
            </a:pPr>
            <a:r>
              <a:rPr lang="fr-FR" sz="1400" b="0" dirty="0" smtClean="0">
                <a:solidFill>
                  <a:schemeClr val="tx1"/>
                </a:solidFill>
                <a:ea typeface="Calibri" panose="020F0502020204030204" pitchFamily="34" charset="0"/>
              </a:rPr>
              <a:t>Plutôt optimiste pour l’avenir malgré la conjoncture</a:t>
            </a:r>
          </a:p>
          <a:p>
            <a:pPr marL="0" lvl="1" indent="-285750" algn="just">
              <a:lnSpc>
                <a:spcPct val="114000"/>
              </a:lnSpc>
              <a:buFont typeface="Wingdings" panose="05000000000000000000" pitchFamily="2" charset="2"/>
              <a:buChar char="Ø"/>
            </a:pPr>
            <a:endParaRPr lang="fr-FR" sz="1400" b="0" dirty="0" smtClean="0">
              <a:solidFill>
                <a:schemeClr val="tx1"/>
              </a:solidFill>
              <a:ea typeface="Calibri" panose="020F0502020204030204" pitchFamily="34" charset="0"/>
            </a:endParaRPr>
          </a:p>
          <a:p>
            <a:pPr marL="0" lvl="1" indent="-285750" algn="just">
              <a:lnSpc>
                <a:spcPct val="114000"/>
              </a:lnSpc>
              <a:buFont typeface="Wingdings" panose="05000000000000000000" pitchFamily="2" charset="2"/>
              <a:buChar char="Ø"/>
            </a:pPr>
            <a:endParaRPr lang="fr-FR" sz="1400" b="0" dirty="0" smtClean="0">
              <a:solidFill>
                <a:schemeClr val="tx1"/>
              </a:solidFill>
            </a:endParaRPr>
          </a:p>
        </p:txBody>
      </p:sp>
      <p:sp>
        <p:nvSpPr>
          <p:cNvPr id="13" name="Rectangle 12"/>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5" name="ZoneTexte 14"/>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04 - </a:t>
            </a:r>
            <a:r>
              <a:rPr lang="fr-FR" sz="2000" dirty="0">
                <a:solidFill>
                  <a:schemeClr val="tx1"/>
                </a:solidFill>
                <a:latin typeface="Calibri" panose="020F0502020204030204" pitchFamily="34" charset="0"/>
              </a:rPr>
              <a:t>CONCLUSION</a:t>
            </a:r>
          </a:p>
        </p:txBody>
      </p:sp>
      <p:sp>
        <p:nvSpPr>
          <p:cNvPr id="16" name="Rectangle 15"/>
          <p:cNvSpPr/>
          <p:nvPr/>
        </p:nvSpPr>
        <p:spPr>
          <a:xfrm>
            <a:off x="785412" y="531735"/>
            <a:ext cx="4872438" cy="307777"/>
          </a:xfrm>
          <a:prstGeom prst="rect">
            <a:avLst/>
          </a:prstGeom>
        </p:spPr>
        <p:txBody>
          <a:bodyPr wrap="square">
            <a:spAutoFit/>
          </a:bodyPr>
          <a:lstStyle/>
          <a:p>
            <a:pPr>
              <a:tabLst>
                <a:tab pos="1343025" algn="l"/>
              </a:tabLst>
            </a:pPr>
            <a:r>
              <a:rPr lang="fr-FR" sz="1400" dirty="0">
                <a:solidFill>
                  <a:schemeClr val="tx1"/>
                </a:solidFill>
              </a:rPr>
              <a:t>A</a:t>
            </a:r>
            <a:r>
              <a:rPr lang="fr-FR" sz="1400" dirty="0" smtClean="0">
                <a:solidFill>
                  <a:schemeClr val="tx1"/>
                </a:solidFill>
              </a:rPr>
              <a:t>) </a:t>
            </a:r>
            <a:r>
              <a:rPr lang="fr-FR" sz="1400" dirty="0">
                <a:solidFill>
                  <a:schemeClr val="tx1"/>
                </a:solidFill>
              </a:rPr>
              <a:t>Conclusion générale</a:t>
            </a:r>
          </a:p>
        </p:txBody>
      </p:sp>
      <p:sp>
        <p:nvSpPr>
          <p:cNvPr id="17" name="Rectangle 16"/>
          <p:cNvSpPr/>
          <p:nvPr/>
        </p:nvSpPr>
        <p:spPr>
          <a:xfrm>
            <a:off x="785412" y="2474616"/>
            <a:ext cx="4872438" cy="307777"/>
          </a:xfrm>
          <a:prstGeom prst="rect">
            <a:avLst/>
          </a:prstGeom>
        </p:spPr>
        <p:txBody>
          <a:bodyPr wrap="square">
            <a:spAutoFit/>
          </a:bodyPr>
          <a:lstStyle/>
          <a:p>
            <a:pPr>
              <a:tabLst>
                <a:tab pos="1343025" algn="l"/>
              </a:tabLst>
            </a:pPr>
            <a:r>
              <a:rPr lang="fr-FR" sz="1400" dirty="0" smtClean="0">
                <a:solidFill>
                  <a:schemeClr val="tx1"/>
                </a:solidFill>
              </a:rPr>
              <a:t>B) Conclusion personnelle</a:t>
            </a:r>
            <a:endParaRPr lang="fr-FR" sz="1400" dirty="0">
              <a:solidFill>
                <a:schemeClr val="tx1"/>
              </a:solidFill>
            </a:endParaRPr>
          </a:p>
        </p:txBody>
      </p:sp>
    </p:spTree>
    <p:extLst>
      <p:ext uri="{BB962C8B-B14F-4D97-AF65-F5344CB8AC3E}">
        <p14:creationId xmlns:p14="http://schemas.microsoft.com/office/powerpoint/2010/main" val="35834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65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4" y="1257302"/>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en-GB" sz="3200" dirty="0">
                  <a:solidFill>
                    <a:schemeClr val="tx1"/>
                  </a:solidFill>
                </a:rPr>
                <a:t>BIBLIOGRAPHIE</a:t>
              </a:r>
            </a:p>
            <a:p>
              <a:pPr>
                <a:tabLst>
                  <a:tab pos="1343025" algn="l"/>
                </a:tabLst>
              </a:pPr>
              <a:endParaRPr lang="en-GB" sz="3200" dirty="0">
                <a:solidFill>
                  <a:schemeClr val="tx1"/>
                </a:solidFill>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05</a:t>
              </a:r>
              <a:endParaRPr lang="en-GB" sz="12000" b="0" dirty="0">
                <a:solidFill>
                  <a:srgbClr val="FFCD00"/>
                </a:solidFill>
              </a:endParaRPr>
            </a:p>
          </p:txBody>
        </p:sp>
      </p:grpSp>
      <p:sp>
        <p:nvSpPr>
          <p:cNvPr id="9" name="ZoneTexte 8"/>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25</a:t>
            </a:r>
          </a:p>
        </p:txBody>
      </p:sp>
      <p:sp>
        <p:nvSpPr>
          <p:cNvPr id="5" name="Rectangle 4"/>
          <p:cNvSpPr/>
          <p:nvPr/>
        </p:nvSpPr>
        <p:spPr>
          <a:xfrm>
            <a:off x="6838545" y="2876275"/>
            <a:ext cx="2136974" cy="1287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2"/>
          <a:stretch>
            <a:fillRect/>
          </a:stretch>
        </p:blipFill>
        <p:spPr>
          <a:xfrm>
            <a:off x="180975" y="4666182"/>
            <a:ext cx="8778199" cy="361009"/>
          </a:xfrm>
          <a:prstGeom prst="rect">
            <a:avLst/>
          </a:prstGeom>
        </p:spPr>
      </p:pic>
      <p:pic>
        <p:nvPicPr>
          <p:cNvPr id="8" name="Image 7"/>
          <p:cNvPicPr>
            <a:picLocks noChangeAspect="1"/>
          </p:cNvPicPr>
          <p:nvPr/>
        </p:nvPicPr>
        <p:blipFill>
          <a:blip r:embed="rId3"/>
          <a:stretch>
            <a:fillRect/>
          </a:stretch>
        </p:blipFill>
        <p:spPr>
          <a:xfrm>
            <a:off x="108175" y="4660754"/>
            <a:ext cx="8888835" cy="471860"/>
          </a:xfrm>
          <a:prstGeom prst="rect">
            <a:avLst/>
          </a:prstGeom>
        </p:spPr>
      </p:pic>
      <p:sp>
        <p:nvSpPr>
          <p:cNvPr id="11" name="Rectangle 10"/>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3325327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26</a:t>
            </a:r>
          </a:p>
        </p:txBody>
      </p:sp>
      <p:pic>
        <p:nvPicPr>
          <p:cNvPr id="11" name="Image 10"/>
          <p:cNvPicPr>
            <a:picLocks noChangeAspect="1"/>
          </p:cNvPicPr>
          <p:nvPr/>
        </p:nvPicPr>
        <p:blipFill>
          <a:blip r:embed="rId2"/>
          <a:stretch>
            <a:fillRect/>
          </a:stretch>
        </p:blipFill>
        <p:spPr>
          <a:xfrm>
            <a:off x="180975" y="4666182"/>
            <a:ext cx="8778199" cy="361009"/>
          </a:xfrm>
          <a:prstGeom prst="rect">
            <a:avLst/>
          </a:prstGeom>
        </p:spPr>
      </p:pic>
      <p:pic>
        <p:nvPicPr>
          <p:cNvPr id="5" name="Image 4"/>
          <p:cNvPicPr>
            <a:picLocks noChangeAspect="1"/>
          </p:cNvPicPr>
          <p:nvPr/>
        </p:nvPicPr>
        <p:blipFill>
          <a:blip r:embed="rId3"/>
          <a:stretch>
            <a:fillRect/>
          </a:stretch>
        </p:blipFill>
        <p:spPr>
          <a:xfrm>
            <a:off x="108175" y="4660754"/>
            <a:ext cx="8888835" cy="471860"/>
          </a:xfrm>
          <a:prstGeom prst="rect">
            <a:avLst/>
          </a:prstGeom>
        </p:spPr>
      </p:pic>
      <p:sp>
        <p:nvSpPr>
          <p:cNvPr id="4" name="Rectangle 4"/>
          <p:cNvSpPr>
            <a:spLocks noChangeArrowheads="1"/>
          </p:cNvSpPr>
          <p:nvPr/>
        </p:nvSpPr>
        <p:spPr bwMode="auto">
          <a:xfrm>
            <a:off x="270230" y="3514205"/>
            <a:ext cx="844822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kumimoji="0" lang="fr-FR" altLang="fr-F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 </a:t>
            </a:r>
            <a:r>
              <a:rPr kumimoji="0" lang="fr-FR" altLang="fr-FR"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Leprofduweb</a:t>
            </a:r>
            <a:r>
              <a:rPr kumimoji="0" lang="fr-FR" altLang="fr-F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(2013). L'œil et la vision : Le trajet de l'influx nerveux jusqu'au cortex visuel sur le site </a:t>
            </a:r>
            <a:r>
              <a:rPr kumimoji="0" lang="fr-FR" altLang="fr-FR"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http://www.leprofduweb.com/</a:t>
            </a:r>
            <a:r>
              <a:rPr kumimoji="0" lang="fr-FR" altLang="fr-F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Consulté le 30 juillet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https://www.youtube.com/watch?v=L644mr1p75c</a:t>
            </a:r>
          </a:p>
          <a:p>
            <a:pPr lvl="0" algn="just" eaLnBrk="0" hangingPunct="0"/>
            <a:r>
              <a:rPr lang="fr-FR" alt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8</a:t>
            </a:r>
            <a:r>
              <a:rPr lang="fr-FR" alt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altLang="fr-FR"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Gourmaud</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altLang="fr-FR" b="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Jamy</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et Courant, Frédéric (2015). Œil pour œil sur le site www.france.tv/. Consulté le 19 juillet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https://www.youtube.com/watch?v=vQi3VMuzVjY</a:t>
            </a:r>
          </a:p>
          <a:p>
            <a:pPr lvl="0" algn="just" eaLnBrk="0" hangingPunct="0"/>
            <a:r>
              <a:rPr lang="fr-FR" b="0" dirty="0" smtClean="0">
                <a:solidFill>
                  <a:schemeClr val="tx1"/>
                </a:solidFill>
                <a:latin typeface="Calibri" panose="020F0502020204030204" pitchFamily="34" charset="0"/>
                <a:cs typeface="Calibri" panose="020F0502020204030204" pitchFamily="34" charset="0"/>
              </a:rPr>
              <a:t>[11-12] </a:t>
            </a:r>
            <a:r>
              <a:rPr lang="fr-FR" b="0" dirty="0">
                <a:solidFill>
                  <a:schemeClr val="tx1"/>
                </a:solidFill>
                <a:latin typeface="Calibri" panose="020F0502020204030204" pitchFamily="34" charset="0"/>
                <a:cs typeface="Calibri" panose="020F0502020204030204" pitchFamily="34" charset="0"/>
              </a:rPr>
              <a:t>«Règles pour l'accessibilité des contenus web (WCAG) 2.0» dans w3.org, all paragraphe, date de dernière modification : 02/11/2015, [consulté sur internet le 31-07-2020], disponible sur </a:t>
            </a:r>
            <a:r>
              <a:rPr lang="fr-FR" b="0" dirty="0">
                <a:solidFill>
                  <a:srgbClr val="1322AD"/>
                </a:solidFill>
                <a:latin typeface="Calibri" panose="020F0502020204030204" pitchFamily="34" charset="0"/>
                <a:cs typeface="Calibri" panose="020F0502020204030204" pitchFamily="34" charset="0"/>
              </a:rPr>
              <a:t>https://www.w3.org/Translations/WCAG20-fr/ </a:t>
            </a:r>
            <a:endParaRPr lang="fr-FR" altLang="fr-FR" b="0" dirty="0">
              <a:solidFill>
                <a:srgbClr val="1322AD"/>
              </a:solidFill>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316398" y="699063"/>
            <a:ext cx="8355888" cy="2640723"/>
          </a:xfrm>
          <a:prstGeom prst="rect">
            <a:avLst/>
          </a:prstGeom>
        </p:spPr>
        <p:txBody>
          <a:bodyPr wrap="square">
            <a:spAutoFit/>
          </a:bodyPr>
          <a:lstStyle/>
          <a:p>
            <a:pPr>
              <a:lnSpc>
                <a:spcPct val="115000"/>
              </a:lnSpc>
              <a:spcAft>
                <a:spcPts val="0"/>
              </a:spcAft>
            </a:pP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[1] Louis TANCA, </a:t>
            </a:r>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L'Alliance Renault-Nissan-Mitsubishi a vendu plus de voitures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(2018). BFM-BUSINESS [banque d'images], sur le site bfmtv.com</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Consulté le 03 septembre 2020. </a:t>
            </a:r>
            <a:r>
              <a:rPr 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https://www.bfmtv.com/auto/l-alliance-renault-nissan-mitsubishi-a-vendu-plus-de-voitures-que-tous-les-autres-constructeurs-automobiles_AN-201901310059.html</a:t>
            </a:r>
          </a:p>
          <a:p>
            <a:pPr>
              <a:lnSpc>
                <a:spcPct val="115000"/>
              </a:lnSpc>
              <a:spcAft>
                <a:spcPts val="0"/>
              </a:spcAft>
            </a:pP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[2, 3, 6] </a:t>
            </a:r>
            <a:r>
              <a:rPr lang="fr-FR"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Documentation </a:t>
            </a:r>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interne Renault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2020).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Groupe-Renault [banque d'images], sur le site </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DECLIC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Consulté le 25 juillet 2020. </a:t>
            </a:r>
            <a:r>
              <a:rPr 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hlinkClick r:id="rId4"/>
              </a:rPr>
              <a:t>http://grouperenault.sharepoint.com/sites/Declic</a:t>
            </a:r>
            <a:r>
              <a:rPr lang="fr-FR" b="0" dirty="0" smtClean="0">
                <a:solidFill>
                  <a:srgbClr val="1322AD"/>
                </a:solidFill>
                <a:latin typeface="Calibri" panose="020F0502020204030204" pitchFamily="34" charset="0"/>
                <a:ea typeface="Calibri" panose="020F0502020204030204" pitchFamily="34" charset="0"/>
                <a:cs typeface="Times New Roman" panose="02020603050405020304" pitchFamily="18" charset="0"/>
                <a:hlinkClick r:id="rId4"/>
              </a:rPr>
              <a:t>/</a:t>
            </a:r>
            <a:endParaRPr lang="fr-FR" b="0" dirty="0" smtClean="0">
              <a:solidFill>
                <a:srgbClr val="1322AD"/>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[4] </a:t>
            </a:r>
            <a:r>
              <a:rPr lang="fr-FR" alt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Ministère des Solidarités et de la Santé</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(2020). #Coronavirus, sur le site </a:t>
            </a:r>
            <a:r>
              <a:rPr lang="fr-FR" alt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twitter.com</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[banque d'images] </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Consulté le 03 septembre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https://twitter.com/minsolisante/status/1242085203394387970</a:t>
            </a:r>
          </a:p>
          <a:p>
            <a:pPr>
              <a:lnSpc>
                <a:spcPct val="115000"/>
              </a:lnSpc>
              <a:spcAft>
                <a:spcPts val="0"/>
              </a:spcAft>
            </a:pP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[5] </a:t>
            </a:r>
            <a:r>
              <a:rPr lang="fr-FR" altLang="fr-FR" b="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Visactu</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alt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Courbe coronavirus</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(2020). Coronavirus, sur le site </a:t>
            </a:r>
            <a:r>
              <a:rPr lang="fr-FR" alt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franceculture.fr</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[banque d'images] </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Consulté le 03 septembre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https://www.franceculture.fr/emissions/journal-de-8-h/journal-de-8h-du-lundi-16-mars-2020</a:t>
            </a:r>
          </a:p>
          <a:p>
            <a:pPr>
              <a:lnSpc>
                <a:spcPct val="115000"/>
              </a:lnSpc>
              <a:spcAft>
                <a:spcPts val="0"/>
              </a:spcAft>
            </a:pPr>
            <a:r>
              <a:rPr lang="fr-FR" alt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[9] </a:t>
            </a:r>
            <a:r>
              <a:rPr lang="fr-FR" alt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Validation W3C</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(2013). </a:t>
            </a:r>
            <a:r>
              <a:rPr lang="fr-FR" altLang="fr-FR" b="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Markup</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Validation Service, sur le site </a:t>
            </a:r>
            <a:r>
              <a:rPr lang="fr-FR" alt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w3.org</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Consulté le 31 juillet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https://validator.w3.org</a:t>
            </a:r>
            <a:r>
              <a:rPr lang="fr-FR" altLang="fr-FR" b="0" dirty="0" smtClean="0">
                <a:solidFill>
                  <a:srgbClr val="1322AD"/>
                </a:solidFill>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0"/>
              </a:spcAft>
            </a:pPr>
            <a:r>
              <a:rPr lang="fr-FR" altLang="fr-FR" b="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[10] </a:t>
            </a:r>
            <a:r>
              <a:rPr lang="fr-FR" altLang="fr-FR"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Achecker</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(2020). Top 25 </a:t>
            </a:r>
            <a:r>
              <a:rPr lang="fr-FR" altLang="fr-FR" b="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Awesome</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altLang="fr-FR" b="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Accessibility</a:t>
            </a:r>
            <a:r>
              <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[banque d'images],</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sur le site </a:t>
            </a:r>
            <a:r>
              <a:rPr lang="fr-FR" alt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dynomapper.com</a:t>
            </a:r>
            <a:r>
              <a:rPr lang="fr-FR" alt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rPr>
              <a:t> Consulté le 21 aout 2020. </a:t>
            </a:r>
            <a:r>
              <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rPr>
              <a:t>https://</a:t>
            </a:r>
            <a:r>
              <a:rPr lang="fr-FR" altLang="fr-FR" b="0" dirty="0" smtClean="0">
                <a:solidFill>
                  <a:srgbClr val="1322AD"/>
                </a:solidFill>
                <a:latin typeface="Calibri" panose="020F0502020204030204" pitchFamily="34" charset="0"/>
                <a:ea typeface="Calibri" panose="020F0502020204030204" pitchFamily="34" charset="0"/>
                <a:cs typeface="Times New Roman" panose="02020603050405020304" pitchFamily="18" charset="0"/>
              </a:rPr>
              <a:t>dynomapper.com/blog/27-accessibility-testing/246-top-25-awesome-accessibility-testing-tools-for-websites</a:t>
            </a:r>
            <a:endParaRPr lang="fr-FR" altLang="fr-FR" b="0" dirty="0">
              <a:solidFill>
                <a:srgbClr val="1322AD"/>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9"/>
          <p:cNvSpPr/>
          <p:nvPr/>
        </p:nvSpPr>
        <p:spPr>
          <a:xfrm>
            <a:off x="5320226" y="4714588"/>
            <a:ext cx="1510741" cy="305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3" name="ZoneTexte 12"/>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BIBLIOGRAPHIE</a:t>
            </a:r>
            <a:endParaRPr lang="fr-FR" sz="2000" dirty="0">
              <a:solidFill>
                <a:schemeClr val="tx1"/>
              </a:solidFill>
              <a:latin typeface="Calibri" panose="020F0502020204030204" pitchFamily="34" charset="0"/>
            </a:endParaRPr>
          </a:p>
        </p:txBody>
      </p:sp>
      <p:sp>
        <p:nvSpPr>
          <p:cNvPr id="14" name="Rectangle 13"/>
          <p:cNvSpPr/>
          <p:nvPr/>
        </p:nvSpPr>
        <p:spPr>
          <a:xfrm>
            <a:off x="785412" y="437394"/>
            <a:ext cx="4872438" cy="307777"/>
          </a:xfrm>
          <a:prstGeom prst="rect">
            <a:avLst/>
          </a:prstGeom>
        </p:spPr>
        <p:txBody>
          <a:bodyPr wrap="square">
            <a:spAutoFit/>
          </a:bodyPr>
          <a:lstStyle/>
          <a:p>
            <a:pPr>
              <a:tabLst>
                <a:tab pos="1343025" algn="l"/>
              </a:tabLst>
            </a:pPr>
            <a:r>
              <a:rPr lang="fr-FR" sz="1400" dirty="0">
                <a:solidFill>
                  <a:schemeClr val="tx1"/>
                </a:solidFill>
              </a:rPr>
              <a:t>A) </a:t>
            </a:r>
            <a:r>
              <a:rPr lang="fr-FR" sz="1400" dirty="0" smtClean="0">
                <a:solidFill>
                  <a:schemeClr val="tx1"/>
                </a:solidFill>
              </a:rPr>
              <a:t>Photographie</a:t>
            </a:r>
            <a:endParaRPr lang="fr-FR" sz="1400" dirty="0">
              <a:solidFill>
                <a:schemeClr val="tx1"/>
              </a:solidFill>
            </a:endParaRPr>
          </a:p>
        </p:txBody>
      </p:sp>
      <p:sp>
        <p:nvSpPr>
          <p:cNvPr id="15" name="Rectangle 14"/>
          <p:cNvSpPr/>
          <p:nvPr/>
        </p:nvSpPr>
        <p:spPr>
          <a:xfrm>
            <a:off x="785412" y="3260262"/>
            <a:ext cx="4872438" cy="307777"/>
          </a:xfrm>
          <a:prstGeom prst="rect">
            <a:avLst/>
          </a:prstGeom>
        </p:spPr>
        <p:txBody>
          <a:bodyPr wrap="square">
            <a:spAutoFit/>
          </a:bodyPr>
          <a:lstStyle/>
          <a:p>
            <a:pPr>
              <a:tabLst>
                <a:tab pos="1343025" algn="l"/>
              </a:tabLst>
            </a:pPr>
            <a:r>
              <a:rPr lang="fr-FR" sz="1400" dirty="0" smtClean="0">
                <a:solidFill>
                  <a:schemeClr val="tx1"/>
                </a:solidFill>
              </a:rPr>
              <a:t>B) </a:t>
            </a:r>
            <a:r>
              <a:rPr lang="fr-FR" sz="1400" dirty="0">
                <a:solidFill>
                  <a:schemeClr val="tx1"/>
                </a:solidFill>
              </a:rPr>
              <a:t>Filmographie et </a:t>
            </a:r>
            <a:r>
              <a:rPr lang="fr-FR" sz="1400" dirty="0" smtClean="0">
                <a:solidFill>
                  <a:schemeClr val="tx1"/>
                </a:solidFill>
              </a:rPr>
              <a:t>Sitographie</a:t>
            </a:r>
            <a:endParaRPr lang="fr-FR" sz="1400" dirty="0">
              <a:solidFill>
                <a:schemeClr val="tx1"/>
              </a:solidFill>
            </a:endParaRPr>
          </a:p>
        </p:txBody>
      </p:sp>
    </p:spTree>
    <p:extLst>
      <p:ext uri="{BB962C8B-B14F-4D97-AF65-F5344CB8AC3E}">
        <p14:creationId xmlns:p14="http://schemas.microsoft.com/office/powerpoint/2010/main" val="761298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4" y="1257302"/>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fr-FR" sz="3200" dirty="0" smtClean="0">
                  <a:solidFill>
                    <a:schemeClr val="tx1"/>
                  </a:solidFill>
                </a:rPr>
                <a:t>ANNEXES</a:t>
              </a:r>
              <a:endParaRPr lang="fr-FR" sz="3200" dirty="0">
                <a:solidFill>
                  <a:schemeClr val="tx1"/>
                </a:solidFill>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06</a:t>
              </a:r>
              <a:endParaRPr lang="en-GB" sz="12000" b="0" dirty="0">
                <a:solidFill>
                  <a:srgbClr val="FFCD00"/>
                </a:solidFill>
              </a:endParaRPr>
            </a:p>
          </p:txBody>
        </p:sp>
      </p:grpSp>
      <p:sp>
        <p:nvSpPr>
          <p:cNvPr id="6" name="ZoneTexte 5"/>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27</a:t>
            </a:r>
          </a:p>
        </p:txBody>
      </p:sp>
      <p:pic>
        <p:nvPicPr>
          <p:cNvPr id="8" name="Image 7"/>
          <p:cNvPicPr>
            <a:picLocks noChangeAspect="1"/>
          </p:cNvPicPr>
          <p:nvPr/>
        </p:nvPicPr>
        <p:blipFill>
          <a:blip r:embed="rId2"/>
          <a:stretch>
            <a:fillRect/>
          </a:stretch>
        </p:blipFill>
        <p:spPr>
          <a:xfrm>
            <a:off x="180975" y="4666182"/>
            <a:ext cx="8778199" cy="361009"/>
          </a:xfrm>
          <a:prstGeom prst="rect">
            <a:avLst/>
          </a:prstGeom>
        </p:spPr>
      </p:pic>
      <p:pic>
        <p:nvPicPr>
          <p:cNvPr id="7" name="Image 6"/>
          <p:cNvPicPr>
            <a:picLocks noChangeAspect="1"/>
          </p:cNvPicPr>
          <p:nvPr/>
        </p:nvPicPr>
        <p:blipFill>
          <a:blip r:embed="rId3"/>
          <a:stretch>
            <a:fillRect/>
          </a:stretch>
        </p:blipFill>
        <p:spPr>
          <a:xfrm>
            <a:off x="108175" y="4660754"/>
            <a:ext cx="8888835" cy="471860"/>
          </a:xfrm>
          <a:prstGeom prst="rect">
            <a:avLst/>
          </a:prstGeom>
        </p:spPr>
      </p:pic>
      <p:sp>
        <p:nvSpPr>
          <p:cNvPr id="9" name="Rectangle 8"/>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2786820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4" y="1257302"/>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en-GB" sz="3200" dirty="0">
                  <a:solidFill>
                    <a:schemeClr val="tx1"/>
                  </a:solidFill>
                </a:rPr>
                <a:t>LE GROUPE </a:t>
              </a:r>
              <a:r>
                <a:rPr lang="en-GB" sz="3200" dirty="0" smtClean="0">
                  <a:solidFill>
                    <a:schemeClr val="tx1"/>
                  </a:solidFill>
                </a:rPr>
                <a:t>RENAULT</a:t>
              </a:r>
              <a:endParaRPr lang="en-GB" sz="3200" dirty="0">
                <a:solidFill>
                  <a:schemeClr val="tx1"/>
                </a:solidFill>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01</a:t>
              </a:r>
              <a:endParaRPr lang="en-GB" sz="12000" b="0" dirty="0">
                <a:solidFill>
                  <a:srgbClr val="FFCD00"/>
                </a:solidFill>
              </a:endParaRPr>
            </a:p>
          </p:txBody>
        </p:sp>
      </p:grpSp>
      <p:pic>
        <p:nvPicPr>
          <p:cNvPr id="5" name="Image 4"/>
          <p:cNvPicPr>
            <a:picLocks noChangeAspect="1"/>
          </p:cNvPicPr>
          <p:nvPr/>
        </p:nvPicPr>
        <p:blipFill>
          <a:blip r:embed="rId3"/>
          <a:stretch>
            <a:fillRect/>
          </a:stretch>
        </p:blipFill>
        <p:spPr>
          <a:xfrm>
            <a:off x="180975" y="4666182"/>
            <a:ext cx="8778199" cy="361009"/>
          </a:xfrm>
          <a:prstGeom prst="rect">
            <a:avLst/>
          </a:prstGeom>
        </p:spPr>
      </p:pic>
      <p:sp>
        <p:nvSpPr>
          <p:cNvPr id="6" name="ZoneTexte 5"/>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01</a:t>
            </a:r>
          </a:p>
        </p:txBody>
      </p:sp>
      <p:pic>
        <p:nvPicPr>
          <p:cNvPr id="7" name="Image 6"/>
          <p:cNvPicPr>
            <a:picLocks noChangeAspect="1"/>
          </p:cNvPicPr>
          <p:nvPr/>
        </p:nvPicPr>
        <p:blipFill>
          <a:blip r:embed="rId4"/>
          <a:stretch>
            <a:fillRect/>
          </a:stretch>
        </p:blipFill>
        <p:spPr>
          <a:xfrm>
            <a:off x="108175" y="4660754"/>
            <a:ext cx="8888835" cy="471860"/>
          </a:xfrm>
          <a:prstGeom prst="rect">
            <a:avLst/>
          </a:prstGeom>
        </p:spPr>
      </p:pic>
      <p:sp>
        <p:nvSpPr>
          <p:cNvPr id="10" name="Rectangle 9"/>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609943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28</a:t>
            </a:r>
          </a:p>
        </p:txBody>
      </p:sp>
      <p:pic>
        <p:nvPicPr>
          <p:cNvPr id="13" name="Image 12"/>
          <p:cNvPicPr>
            <a:picLocks noChangeAspect="1"/>
          </p:cNvPicPr>
          <p:nvPr/>
        </p:nvPicPr>
        <p:blipFill>
          <a:blip r:embed="rId4"/>
          <a:stretch>
            <a:fillRect/>
          </a:stretch>
        </p:blipFill>
        <p:spPr>
          <a:xfrm>
            <a:off x="108175" y="4660754"/>
            <a:ext cx="8888835" cy="471860"/>
          </a:xfrm>
          <a:prstGeom prst="rect">
            <a:avLst/>
          </a:prstGeom>
        </p:spPr>
      </p:pic>
      <p:sp>
        <p:nvSpPr>
          <p:cNvPr id="16" name="Rectangle 15"/>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2" name="Rectangle 11"/>
          <p:cNvSpPr/>
          <p:nvPr/>
        </p:nvSpPr>
        <p:spPr>
          <a:xfrm>
            <a:off x="785413" y="4323484"/>
            <a:ext cx="7765143" cy="304699"/>
          </a:xfrm>
          <a:prstGeom prst="rect">
            <a:avLst/>
          </a:prstGeom>
        </p:spPr>
        <p:txBody>
          <a:bodyPr wrap="squar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Diagramme de GANTT de l’évolution du déroulement de mon stage impacté par la crise du Covid-19</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Texte 14"/>
          <p:cNvSpPr txBox="1"/>
          <p:nvPr/>
        </p:nvSpPr>
        <p:spPr>
          <a:xfrm>
            <a:off x="418188" y="128672"/>
            <a:ext cx="5402499"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 ANNEXE</a:t>
            </a:r>
            <a:endParaRPr lang="fr-FR" sz="2000" dirty="0">
              <a:solidFill>
                <a:schemeClr val="tx1"/>
              </a:solidFill>
              <a:latin typeface="Calibri" panose="020F0502020204030204" pitchFamily="34" charset="0"/>
            </a:endParaRPr>
          </a:p>
        </p:txBody>
      </p:sp>
      <p:sp>
        <p:nvSpPr>
          <p:cNvPr id="18" name="Rectangle 17"/>
          <p:cNvSpPr/>
          <p:nvPr/>
        </p:nvSpPr>
        <p:spPr>
          <a:xfrm>
            <a:off x="785413" y="437394"/>
            <a:ext cx="3474530" cy="307777"/>
          </a:xfrm>
          <a:prstGeom prst="rect">
            <a:avLst/>
          </a:prstGeom>
        </p:spPr>
        <p:txBody>
          <a:bodyPr wrap="square">
            <a:spAutoFit/>
          </a:bodyPr>
          <a:lstStyle/>
          <a:p>
            <a:pPr>
              <a:tabLst>
                <a:tab pos="1343025" algn="l"/>
              </a:tabLst>
            </a:pPr>
            <a:r>
              <a:rPr lang="fr-FR" sz="1400" dirty="0">
                <a:solidFill>
                  <a:schemeClr val="tx1"/>
                </a:solidFill>
              </a:rPr>
              <a:t>A</a:t>
            </a:r>
            <a:r>
              <a:rPr lang="fr-FR" sz="1400" dirty="0" smtClean="0">
                <a:solidFill>
                  <a:schemeClr val="tx1"/>
                </a:solidFill>
              </a:rPr>
              <a:t>) GANTT et déroulement du stage</a:t>
            </a:r>
            <a:endParaRPr lang="fr-FR" sz="1400" dirty="0">
              <a:solidFill>
                <a:schemeClr val="tx1"/>
              </a:solidFill>
            </a:endParaRPr>
          </a:p>
        </p:txBody>
      </p:sp>
      <p:pic>
        <p:nvPicPr>
          <p:cNvPr id="3" name="Image 2"/>
          <p:cNvPicPr>
            <a:picLocks noChangeAspect="1"/>
          </p:cNvPicPr>
          <p:nvPr/>
        </p:nvPicPr>
        <p:blipFill>
          <a:blip r:embed="rId5"/>
          <a:stretch>
            <a:fillRect/>
          </a:stretch>
        </p:blipFill>
        <p:spPr>
          <a:xfrm>
            <a:off x="518059" y="856077"/>
            <a:ext cx="8069066" cy="3446692"/>
          </a:xfrm>
          <a:prstGeom prst="rect">
            <a:avLst/>
          </a:prstGeom>
        </p:spPr>
      </p:pic>
    </p:spTree>
    <p:extLst>
      <p:ext uri="{BB962C8B-B14F-4D97-AF65-F5344CB8AC3E}">
        <p14:creationId xmlns:p14="http://schemas.microsoft.com/office/powerpoint/2010/main" val="4186291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29</a:t>
            </a:r>
          </a:p>
        </p:txBody>
      </p:sp>
      <p:pic>
        <p:nvPicPr>
          <p:cNvPr id="10" name="Image 9"/>
          <p:cNvPicPr>
            <a:picLocks noChangeAspect="1"/>
          </p:cNvPicPr>
          <p:nvPr/>
        </p:nvPicPr>
        <p:blipFill>
          <a:blip r:embed="rId3"/>
          <a:stretch>
            <a:fillRect/>
          </a:stretch>
        </p:blipFill>
        <p:spPr>
          <a:xfrm>
            <a:off x="125656" y="4627225"/>
            <a:ext cx="8888835" cy="471860"/>
          </a:xfrm>
          <a:prstGeom prst="rect">
            <a:avLst/>
          </a:prstGeom>
        </p:spPr>
      </p:pic>
      <p:pic>
        <p:nvPicPr>
          <p:cNvPr id="8" name="Image 7" descr="C:\Users\user\Downloads\image(2).png"/>
          <p:cNvPicPr/>
          <p:nvPr/>
        </p:nvPicPr>
        <p:blipFill>
          <a:blip r:embed="rId4">
            <a:extLst>
              <a:ext uri="{28A0092B-C50C-407E-A947-70E740481C1C}">
                <a14:useLocalDpi xmlns:a14="http://schemas.microsoft.com/office/drawing/2010/main" val="0"/>
              </a:ext>
            </a:extLst>
          </a:blip>
          <a:srcRect/>
          <a:stretch>
            <a:fillRect/>
          </a:stretch>
        </p:blipFill>
        <p:spPr bwMode="auto">
          <a:xfrm>
            <a:off x="1605210" y="1081012"/>
            <a:ext cx="6000593" cy="1807882"/>
          </a:xfrm>
          <a:prstGeom prst="rect">
            <a:avLst/>
          </a:prstGeom>
          <a:noFill/>
          <a:ln>
            <a:noFill/>
          </a:ln>
        </p:spPr>
      </p:pic>
      <p:sp>
        <p:nvSpPr>
          <p:cNvPr id="14" name="Rectangle 13"/>
          <p:cNvSpPr/>
          <p:nvPr/>
        </p:nvSpPr>
        <p:spPr>
          <a:xfrm>
            <a:off x="2209811" y="1843820"/>
            <a:ext cx="5413445" cy="611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5" name="Rectangle 14"/>
          <p:cNvSpPr/>
          <p:nvPr/>
        </p:nvSpPr>
        <p:spPr>
          <a:xfrm>
            <a:off x="2091646" y="2960539"/>
            <a:ext cx="5243680"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Système de sécurité mis en place pour la session administrateur (pied de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page)</a:t>
            </a:r>
            <a:endParaRPr lang="fr-FR" b="0" dirty="0">
              <a:solidFill>
                <a:schemeClr val="tx1"/>
              </a:solidFill>
            </a:endParaRPr>
          </a:p>
        </p:txBody>
      </p:sp>
      <p:sp>
        <p:nvSpPr>
          <p:cNvPr id="11" name="Rectangle 10"/>
          <p:cNvSpPr/>
          <p:nvPr/>
        </p:nvSpPr>
        <p:spPr>
          <a:xfrm>
            <a:off x="1587759" y="3956081"/>
            <a:ext cx="6035498"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Sécurité mise en place en cas d’intrusion dans une page du site web sans avoir les droits requis</a:t>
            </a:r>
            <a:endParaRPr lang="fr-FR" b="0" dirty="0">
              <a:solidFill>
                <a:schemeClr val="tx1"/>
              </a:solidFill>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494" y="3337242"/>
            <a:ext cx="6988027" cy="666573"/>
          </a:xfrm>
          <a:prstGeom prst="rect">
            <a:avLst/>
          </a:prstGeom>
        </p:spPr>
      </p:pic>
      <p:sp>
        <p:nvSpPr>
          <p:cNvPr id="12" name="Rectangle 11"/>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9" name="ZoneTexte 18"/>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ANNEXES</a:t>
            </a:r>
            <a:endParaRPr lang="fr-FR" sz="2000" dirty="0">
              <a:solidFill>
                <a:schemeClr val="tx1"/>
              </a:solidFill>
              <a:latin typeface="Calibri" panose="020F0502020204030204" pitchFamily="34" charset="0"/>
            </a:endParaRPr>
          </a:p>
        </p:txBody>
      </p:sp>
      <p:sp>
        <p:nvSpPr>
          <p:cNvPr id="20" name="Rectangle 19"/>
          <p:cNvSpPr/>
          <p:nvPr/>
        </p:nvSpPr>
        <p:spPr>
          <a:xfrm>
            <a:off x="785412" y="437394"/>
            <a:ext cx="4872438" cy="307777"/>
          </a:xfrm>
          <a:prstGeom prst="rect">
            <a:avLst/>
          </a:prstGeom>
        </p:spPr>
        <p:txBody>
          <a:bodyPr wrap="square">
            <a:spAutoFit/>
          </a:bodyPr>
          <a:lstStyle/>
          <a:p>
            <a:pPr>
              <a:tabLst>
                <a:tab pos="1343025" algn="l"/>
              </a:tabLst>
            </a:pPr>
            <a:r>
              <a:rPr lang="fr-FR" sz="1400" dirty="0">
                <a:solidFill>
                  <a:schemeClr val="tx1"/>
                </a:solidFill>
              </a:rPr>
              <a:t>A) </a:t>
            </a:r>
            <a:r>
              <a:rPr lang="fr-FR" sz="1400" dirty="0" smtClean="0">
                <a:solidFill>
                  <a:schemeClr val="tx1"/>
                </a:solidFill>
              </a:rPr>
              <a:t>Code pour la sécurité des sessions</a:t>
            </a:r>
            <a:endParaRPr lang="fr-FR" sz="1400" dirty="0">
              <a:solidFill>
                <a:schemeClr val="tx1"/>
              </a:solidFill>
            </a:endParaRPr>
          </a:p>
        </p:txBody>
      </p:sp>
    </p:spTree>
    <p:extLst>
      <p:ext uri="{BB962C8B-B14F-4D97-AF65-F5344CB8AC3E}">
        <p14:creationId xmlns:p14="http://schemas.microsoft.com/office/powerpoint/2010/main" val="2759660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30</a:t>
            </a:r>
          </a:p>
        </p:txBody>
      </p:sp>
      <p:pic>
        <p:nvPicPr>
          <p:cNvPr id="11" name="Image 10"/>
          <p:cNvPicPr>
            <a:picLocks noChangeAspect="1"/>
          </p:cNvPicPr>
          <p:nvPr/>
        </p:nvPicPr>
        <p:blipFill>
          <a:blip r:embed="rId2"/>
          <a:stretch>
            <a:fillRect/>
          </a:stretch>
        </p:blipFill>
        <p:spPr>
          <a:xfrm>
            <a:off x="180975" y="4666182"/>
            <a:ext cx="8778199" cy="361009"/>
          </a:xfrm>
          <a:prstGeom prst="rect">
            <a:avLst/>
          </a:prstGeom>
        </p:spPr>
      </p:pic>
      <p:pic>
        <p:nvPicPr>
          <p:cNvPr id="5" name="Image 4"/>
          <p:cNvPicPr>
            <a:picLocks noChangeAspect="1"/>
          </p:cNvPicPr>
          <p:nvPr/>
        </p:nvPicPr>
        <p:blipFill>
          <a:blip r:embed="rId3"/>
          <a:stretch>
            <a:fillRect/>
          </a:stretch>
        </p:blipFill>
        <p:spPr>
          <a:xfrm>
            <a:off x="108175" y="4660754"/>
            <a:ext cx="8888835" cy="471860"/>
          </a:xfrm>
          <a:prstGeom prst="rect">
            <a:avLst/>
          </a:prstGeom>
        </p:spPr>
      </p:pic>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 name="Rectangle 1"/>
          <p:cNvSpPr/>
          <p:nvPr/>
        </p:nvSpPr>
        <p:spPr>
          <a:xfrm>
            <a:off x="869767" y="1035468"/>
            <a:ext cx="7365649" cy="3139321"/>
          </a:xfrm>
          <a:prstGeom prst="rect">
            <a:avLst/>
          </a:prstGeom>
        </p:spPr>
        <p:txBody>
          <a:bodyPr wrap="square">
            <a:spAutoFit/>
          </a:bodyPr>
          <a:lstStyle/>
          <a:p>
            <a:pPr marL="285750" indent="-285750">
              <a:spcAft>
                <a:spcPts val="600"/>
              </a:spcAft>
              <a:buFont typeface="Arial" panose="020B0604020202020204" pitchFamily="34" charset="0"/>
              <a:buChar char="•"/>
            </a:pPr>
            <a:r>
              <a:rPr lang="fr-FR" sz="1400" b="0" dirty="0">
                <a:solidFill>
                  <a:schemeClr val="tx1"/>
                </a:solidFill>
                <a:latin typeface="Calibri" panose="020F0502020204030204" pitchFamily="34" charset="0"/>
              </a:rPr>
              <a:t>Caractéristique de la charte graphique du Groupe:</a:t>
            </a:r>
          </a:p>
          <a:p>
            <a:pPr marL="285750" indent="-285750">
              <a:spcAft>
                <a:spcPts val="600"/>
              </a:spcAft>
              <a:buFont typeface="Arial" panose="020B0604020202020204" pitchFamily="34" charset="0"/>
              <a:buChar char="•"/>
            </a:pPr>
            <a:endParaRPr lang="fr-FR" sz="1400" b="0" u="sng" dirty="0">
              <a:solidFill>
                <a:schemeClr val="tx1"/>
              </a:solidFill>
              <a:latin typeface="Calibri" panose="020F0502020204030204" pitchFamily="34" charset="0"/>
            </a:endParaRPr>
          </a:p>
          <a:p>
            <a:pPr marL="285750" indent="-285750">
              <a:spcAft>
                <a:spcPts val="600"/>
              </a:spcAft>
              <a:buFont typeface="Arial" panose="020B0604020202020204" pitchFamily="34" charset="0"/>
              <a:buChar char="•"/>
            </a:pPr>
            <a:r>
              <a:rPr lang="fr-FR" u="sng" dirty="0">
                <a:solidFill>
                  <a:schemeClr val="tx1"/>
                </a:solidFill>
              </a:rPr>
              <a:t>En tête :</a:t>
            </a:r>
            <a:r>
              <a:rPr lang="fr-FR" dirty="0">
                <a:solidFill>
                  <a:schemeClr val="tx1"/>
                </a:solidFill>
              </a:rPr>
              <a:t> </a:t>
            </a:r>
            <a:r>
              <a:rPr lang="fr-FR" b="0" dirty="0">
                <a:solidFill>
                  <a:schemeClr val="tx1"/>
                </a:solidFill>
              </a:rPr>
              <a:t>Prédéfini par le serveur KDO utilisé pour déployer le site </a:t>
            </a:r>
            <a:r>
              <a:rPr lang="fr-FR" b="0" dirty="0" smtClean="0">
                <a:solidFill>
                  <a:schemeClr val="tx1"/>
                </a:solidFill>
              </a:rPr>
              <a:t>web</a:t>
            </a:r>
            <a:r>
              <a:rPr lang="fr-FR" b="0" dirty="0">
                <a:solidFill>
                  <a:schemeClr val="tx1"/>
                </a:solidFill>
              </a:rPr>
              <a:t> ;</a:t>
            </a:r>
          </a:p>
          <a:p>
            <a:pPr marL="285750" indent="-285750">
              <a:spcAft>
                <a:spcPts val="600"/>
              </a:spcAft>
              <a:buFont typeface="Arial" panose="020B0604020202020204" pitchFamily="34" charset="0"/>
              <a:buChar char="•"/>
            </a:pPr>
            <a:r>
              <a:rPr lang="fr-FR" u="sng" dirty="0">
                <a:solidFill>
                  <a:schemeClr val="tx1"/>
                </a:solidFill>
              </a:rPr>
              <a:t>Titre :</a:t>
            </a:r>
            <a:r>
              <a:rPr lang="fr-FR" dirty="0">
                <a:solidFill>
                  <a:schemeClr val="tx1"/>
                </a:solidFill>
              </a:rPr>
              <a:t> </a:t>
            </a:r>
            <a:r>
              <a:rPr lang="fr-FR" b="0" dirty="0">
                <a:solidFill>
                  <a:schemeClr val="tx1"/>
                </a:solidFill>
              </a:rPr>
              <a:t>h1 en 2.1em, h2 en 2em, h3 en 1.3em de couleur bleu (#191970), style Muli-</a:t>
            </a:r>
            <a:r>
              <a:rPr lang="fr-FR" b="0" dirty="0" err="1">
                <a:solidFill>
                  <a:schemeClr val="tx1"/>
                </a:solidFill>
              </a:rPr>
              <a:t>SemiBold</a:t>
            </a:r>
            <a:r>
              <a:rPr lang="fr-FR" b="0" dirty="0">
                <a:solidFill>
                  <a:schemeClr val="tx1"/>
                </a:solidFill>
              </a:rPr>
              <a:t>;</a:t>
            </a:r>
          </a:p>
          <a:p>
            <a:pPr marL="285750" indent="-285750">
              <a:spcAft>
                <a:spcPts val="600"/>
              </a:spcAft>
              <a:buFont typeface="Arial" panose="020B0604020202020204" pitchFamily="34" charset="0"/>
              <a:buChar char="•"/>
            </a:pPr>
            <a:r>
              <a:rPr lang="fr-FR" u="sng" dirty="0">
                <a:solidFill>
                  <a:schemeClr val="tx1"/>
                </a:solidFill>
              </a:rPr>
              <a:t>Texte et contenu :</a:t>
            </a:r>
            <a:r>
              <a:rPr lang="fr-FR" dirty="0">
                <a:solidFill>
                  <a:schemeClr val="tx1"/>
                </a:solidFill>
              </a:rPr>
              <a:t> </a:t>
            </a:r>
            <a:r>
              <a:rPr lang="fr-FR" b="0" dirty="0">
                <a:solidFill>
                  <a:schemeClr val="tx1"/>
                </a:solidFill>
              </a:rPr>
              <a:t>fond blanc (#FFF), texte noir (#000) de taille 1.1em, style Muli-</a:t>
            </a:r>
            <a:r>
              <a:rPr lang="fr-FR" b="0" dirty="0" err="1">
                <a:solidFill>
                  <a:schemeClr val="tx1"/>
                </a:solidFill>
              </a:rPr>
              <a:t>SemiBold</a:t>
            </a:r>
            <a:r>
              <a:rPr lang="fr-FR" b="0" dirty="0">
                <a:solidFill>
                  <a:schemeClr val="tx1"/>
                </a:solidFill>
              </a:rPr>
              <a:t>;</a:t>
            </a:r>
          </a:p>
          <a:p>
            <a:pPr marL="285750" indent="-285750">
              <a:spcAft>
                <a:spcPts val="600"/>
              </a:spcAft>
              <a:buFont typeface="Arial" panose="020B0604020202020204" pitchFamily="34" charset="0"/>
              <a:buChar char="•"/>
            </a:pPr>
            <a:r>
              <a:rPr lang="fr-FR" u="sng" dirty="0">
                <a:solidFill>
                  <a:schemeClr val="tx1"/>
                </a:solidFill>
              </a:rPr>
              <a:t>Marge mis en page contenu :</a:t>
            </a:r>
            <a:r>
              <a:rPr lang="fr-FR" dirty="0">
                <a:solidFill>
                  <a:schemeClr val="tx1"/>
                </a:solidFill>
              </a:rPr>
              <a:t> </a:t>
            </a:r>
            <a:r>
              <a:rPr lang="fr-FR" b="0" dirty="0">
                <a:solidFill>
                  <a:schemeClr val="tx1"/>
                </a:solidFill>
              </a:rPr>
              <a:t>marge droite/gauche 11%, remonté de 5% ;</a:t>
            </a:r>
          </a:p>
          <a:p>
            <a:pPr marL="285750" indent="-285750">
              <a:spcAft>
                <a:spcPts val="600"/>
              </a:spcAft>
              <a:buFont typeface="Arial" panose="020B0604020202020204" pitchFamily="34" charset="0"/>
              <a:buChar char="•"/>
            </a:pPr>
            <a:r>
              <a:rPr lang="fr-FR" u="sng" dirty="0">
                <a:solidFill>
                  <a:schemeClr val="tx1"/>
                </a:solidFill>
              </a:rPr>
              <a:t>Menu :</a:t>
            </a:r>
            <a:r>
              <a:rPr lang="fr-FR" dirty="0">
                <a:solidFill>
                  <a:schemeClr val="tx1"/>
                </a:solidFill>
              </a:rPr>
              <a:t> </a:t>
            </a:r>
            <a:r>
              <a:rPr lang="fr-FR" b="0" dirty="0">
                <a:solidFill>
                  <a:schemeClr val="tx1"/>
                </a:solidFill>
              </a:rPr>
              <a:t>fond blanc (#FFF) sur contenu bleu (#191970) pointeur noir (#000) ;</a:t>
            </a:r>
          </a:p>
          <a:p>
            <a:pPr marL="285750" indent="-285750">
              <a:spcAft>
                <a:spcPts val="600"/>
              </a:spcAft>
              <a:buFont typeface="Arial" panose="020B0604020202020204" pitchFamily="34" charset="0"/>
              <a:buChar char="•"/>
            </a:pPr>
            <a:r>
              <a:rPr lang="fr-FR" u="sng" dirty="0">
                <a:solidFill>
                  <a:schemeClr val="tx1"/>
                </a:solidFill>
              </a:rPr>
              <a:t>Couleur :</a:t>
            </a:r>
            <a:r>
              <a:rPr lang="fr-FR" dirty="0">
                <a:solidFill>
                  <a:schemeClr val="tx1"/>
                </a:solidFill>
              </a:rPr>
              <a:t> </a:t>
            </a:r>
            <a:r>
              <a:rPr lang="fr-FR" b="0" dirty="0">
                <a:solidFill>
                  <a:schemeClr val="tx1"/>
                </a:solidFill>
              </a:rPr>
              <a:t>fond blanc (#FFF) avec texte contenu noir (#000) et titre noir ou bleu (#191970) ;</a:t>
            </a:r>
          </a:p>
          <a:p>
            <a:pPr marL="285750" indent="-285750">
              <a:spcAft>
                <a:spcPts val="600"/>
              </a:spcAft>
              <a:buFont typeface="Arial" panose="020B0604020202020204" pitchFamily="34" charset="0"/>
              <a:buChar char="•"/>
            </a:pPr>
            <a:r>
              <a:rPr lang="fr-FR" b="0" dirty="0">
                <a:solidFill>
                  <a:schemeClr val="tx1"/>
                </a:solidFill>
              </a:rPr>
              <a:t>Pied de page : fond semi-noir (#1b1b1b) sur contenu blanc (#FFF) ;</a:t>
            </a:r>
          </a:p>
          <a:p>
            <a:pPr marL="285750" indent="-285750">
              <a:spcAft>
                <a:spcPts val="600"/>
              </a:spcAft>
              <a:buFont typeface="Arial" panose="020B0604020202020204" pitchFamily="34" charset="0"/>
              <a:buChar char="•"/>
            </a:pPr>
            <a:r>
              <a:rPr lang="fr-FR" u="sng" dirty="0">
                <a:solidFill>
                  <a:schemeClr val="tx1"/>
                </a:solidFill>
              </a:rPr>
              <a:t>Bouton pied de page :</a:t>
            </a:r>
            <a:r>
              <a:rPr lang="fr-FR" dirty="0">
                <a:solidFill>
                  <a:schemeClr val="tx1"/>
                </a:solidFill>
              </a:rPr>
              <a:t> </a:t>
            </a:r>
            <a:r>
              <a:rPr lang="fr-FR" b="0" dirty="0">
                <a:solidFill>
                  <a:schemeClr val="tx1"/>
                </a:solidFill>
              </a:rPr>
              <a:t>Blanc (#FFF) et pointeur affichant un soulignement du bouton ;</a:t>
            </a:r>
          </a:p>
          <a:p>
            <a:pPr marL="285750" indent="-285750">
              <a:spcAft>
                <a:spcPts val="600"/>
              </a:spcAft>
              <a:buFont typeface="Arial" panose="020B0604020202020204" pitchFamily="34" charset="0"/>
              <a:buChar char="•"/>
            </a:pPr>
            <a:r>
              <a:rPr lang="fr-FR" u="sng" dirty="0">
                <a:solidFill>
                  <a:schemeClr val="tx1"/>
                </a:solidFill>
              </a:rPr>
              <a:t>Bouton de validation :</a:t>
            </a:r>
            <a:r>
              <a:rPr lang="fr-FR" dirty="0">
                <a:solidFill>
                  <a:schemeClr val="tx1"/>
                </a:solidFill>
              </a:rPr>
              <a:t> </a:t>
            </a:r>
            <a:r>
              <a:rPr lang="fr-FR" b="0" dirty="0">
                <a:solidFill>
                  <a:schemeClr val="tx1"/>
                </a:solidFill>
              </a:rPr>
              <a:t>Taille texte 18px, couleur général jaune (#FFCE33), texte noir, pointeur sur case avec changement de couleur jaune (#FFDA66) ;</a:t>
            </a:r>
          </a:p>
        </p:txBody>
      </p:sp>
      <p:sp>
        <p:nvSpPr>
          <p:cNvPr id="12" name="Rectangle 11"/>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4" name="ZoneTexte 13"/>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ANNEXES</a:t>
            </a:r>
            <a:endParaRPr lang="fr-FR" sz="2000" dirty="0">
              <a:solidFill>
                <a:schemeClr val="tx1"/>
              </a:solidFill>
              <a:latin typeface="Calibri" panose="020F0502020204030204" pitchFamily="34" charset="0"/>
            </a:endParaRPr>
          </a:p>
        </p:txBody>
      </p:sp>
      <p:sp>
        <p:nvSpPr>
          <p:cNvPr id="15" name="Rectangle 14"/>
          <p:cNvSpPr/>
          <p:nvPr/>
        </p:nvSpPr>
        <p:spPr>
          <a:xfrm>
            <a:off x="785412" y="437394"/>
            <a:ext cx="4872438" cy="307777"/>
          </a:xfrm>
          <a:prstGeom prst="rect">
            <a:avLst/>
          </a:prstGeom>
        </p:spPr>
        <p:txBody>
          <a:bodyPr wrap="square">
            <a:spAutoFit/>
          </a:bodyPr>
          <a:lstStyle/>
          <a:p>
            <a:pPr>
              <a:tabLst>
                <a:tab pos="1343025" algn="l"/>
              </a:tabLst>
            </a:pPr>
            <a:r>
              <a:rPr lang="fr-FR" sz="1400" dirty="0">
                <a:solidFill>
                  <a:schemeClr val="tx1"/>
                </a:solidFill>
              </a:rPr>
              <a:t>B) Caractéristiques de la carte </a:t>
            </a:r>
            <a:r>
              <a:rPr lang="fr-FR" sz="1400" dirty="0" smtClean="0">
                <a:solidFill>
                  <a:schemeClr val="tx1"/>
                </a:solidFill>
              </a:rPr>
              <a:t>graphique</a:t>
            </a:r>
            <a:endParaRPr lang="fr-FR" sz="1400" dirty="0">
              <a:solidFill>
                <a:schemeClr val="tx1"/>
              </a:solidFill>
            </a:endParaRPr>
          </a:p>
        </p:txBody>
      </p:sp>
    </p:spTree>
    <p:extLst>
      <p:ext uri="{BB962C8B-B14F-4D97-AF65-F5344CB8AC3E}">
        <p14:creationId xmlns:p14="http://schemas.microsoft.com/office/powerpoint/2010/main" val="36034773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31</a:t>
            </a:r>
          </a:p>
        </p:txBody>
      </p:sp>
      <p:pic>
        <p:nvPicPr>
          <p:cNvPr id="11" name="Image 10"/>
          <p:cNvPicPr>
            <a:picLocks noChangeAspect="1"/>
          </p:cNvPicPr>
          <p:nvPr/>
        </p:nvPicPr>
        <p:blipFill>
          <a:blip r:embed="rId2"/>
          <a:stretch>
            <a:fillRect/>
          </a:stretch>
        </p:blipFill>
        <p:spPr>
          <a:xfrm>
            <a:off x="180975" y="4666182"/>
            <a:ext cx="8778199" cy="361009"/>
          </a:xfrm>
          <a:prstGeom prst="rect">
            <a:avLst/>
          </a:prstGeom>
        </p:spPr>
      </p:pic>
      <p:pic>
        <p:nvPicPr>
          <p:cNvPr id="5" name="Image 4"/>
          <p:cNvPicPr>
            <a:picLocks noChangeAspect="1"/>
          </p:cNvPicPr>
          <p:nvPr/>
        </p:nvPicPr>
        <p:blipFill>
          <a:blip r:embed="rId3"/>
          <a:stretch>
            <a:fillRect/>
          </a:stretch>
        </p:blipFill>
        <p:spPr>
          <a:xfrm>
            <a:off x="108175" y="4660754"/>
            <a:ext cx="8888835" cy="471860"/>
          </a:xfrm>
          <a:prstGeom prst="rect">
            <a:avLst/>
          </a:prstGeom>
        </p:spPr>
      </p:pic>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Rectangle 11"/>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pic>
        <p:nvPicPr>
          <p:cNvPr id="14" name="Image 13" descr="C:\Users\user\Desktop\unnamed.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58" y="904372"/>
            <a:ext cx="4216614" cy="2001309"/>
          </a:xfrm>
          <a:prstGeom prst="rect">
            <a:avLst/>
          </a:prstGeom>
          <a:noFill/>
          <a:ln>
            <a:noFill/>
          </a:ln>
        </p:spPr>
      </p:pic>
      <p:sp>
        <p:nvSpPr>
          <p:cNvPr id="15" name="Rectangle 14"/>
          <p:cNvSpPr/>
          <p:nvPr/>
        </p:nvSpPr>
        <p:spPr>
          <a:xfrm>
            <a:off x="954934" y="2905681"/>
            <a:ext cx="3406702" cy="276999"/>
          </a:xfrm>
          <a:prstGeom prst="rect">
            <a:avLst/>
          </a:prstGeom>
        </p:spPr>
        <p:txBody>
          <a:bodyPr wrap="non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Fichiers langages avec les variables de traductions</a:t>
            </a:r>
            <a:endParaRPr lang="fr-FR" b="0" dirty="0">
              <a:solidFill>
                <a:schemeClr val="tx1"/>
              </a:solidFill>
            </a:endParaRPr>
          </a:p>
        </p:txBody>
      </p:sp>
      <p:pic>
        <p:nvPicPr>
          <p:cNvPr id="16" name="Image 15" descr="C:\Users\seves\Downloads\image.png"/>
          <p:cNvPicPr/>
          <p:nvPr/>
        </p:nvPicPr>
        <p:blipFill rotWithShape="1">
          <a:blip r:embed="rId5" cstate="print">
            <a:extLst>
              <a:ext uri="{28A0092B-C50C-407E-A947-70E740481C1C}">
                <a14:useLocalDpi xmlns:a14="http://schemas.microsoft.com/office/drawing/2010/main" val="0"/>
              </a:ext>
            </a:extLst>
          </a:blip>
          <a:srcRect l="4815" r="5990"/>
          <a:stretch/>
        </p:blipFill>
        <p:spPr bwMode="auto">
          <a:xfrm>
            <a:off x="4775668" y="1511924"/>
            <a:ext cx="4110597" cy="2237252"/>
          </a:xfrm>
          <a:prstGeom prst="rect">
            <a:avLst/>
          </a:prstGeom>
          <a:noFill/>
          <a:ln>
            <a:noFill/>
          </a:ln>
          <a:extLst>
            <a:ext uri="{53640926-AAD7-44D8-BBD7-CCE9431645EC}">
              <a14:shadowObscured xmlns:a14="http://schemas.microsoft.com/office/drawing/2010/main"/>
            </a:ext>
          </a:extLst>
        </p:spPr>
      </p:pic>
      <p:sp>
        <p:nvSpPr>
          <p:cNvPr id="17" name="Rectangle 16"/>
          <p:cNvSpPr/>
          <p:nvPr/>
        </p:nvSpPr>
        <p:spPr>
          <a:xfrm>
            <a:off x="5452241" y="3749176"/>
            <a:ext cx="2623386" cy="461665"/>
          </a:xfrm>
          <a:prstGeom prst="rect">
            <a:avLst/>
          </a:prstGeom>
        </p:spPr>
        <p:txBody>
          <a:bodyPr wrap="square">
            <a:spAutoFit/>
          </a:bodyPr>
          <a:lstStyle/>
          <a:p>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Présentation du Groupe sur le site </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web </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avec les trois langues de traduction</a:t>
            </a:r>
            <a:endParaRPr lang="fr-FR" b="0" dirty="0">
              <a:solidFill>
                <a:schemeClr val="tx1"/>
              </a:solidFill>
            </a:endParaRPr>
          </a:p>
        </p:txBody>
      </p:sp>
      <p:sp>
        <p:nvSpPr>
          <p:cNvPr id="18" name="ZoneTexte 17"/>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ANNEXES</a:t>
            </a:r>
            <a:endParaRPr lang="fr-FR" sz="2000" dirty="0">
              <a:solidFill>
                <a:schemeClr val="tx1"/>
              </a:solidFill>
              <a:latin typeface="Calibri" panose="020F0502020204030204" pitchFamily="34" charset="0"/>
            </a:endParaRPr>
          </a:p>
        </p:txBody>
      </p:sp>
      <p:sp>
        <p:nvSpPr>
          <p:cNvPr id="19" name="Rectangle 18"/>
          <p:cNvSpPr/>
          <p:nvPr/>
        </p:nvSpPr>
        <p:spPr>
          <a:xfrm>
            <a:off x="785412" y="437394"/>
            <a:ext cx="6362874" cy="307777"/>
          </a:xfrm>
          <a:prstGeom prst="rect">
            <a:avLst/>
          </a:prstGeom>
        </p:spPr>
        <p:txBody>
          <a:bodyPr wrap="square">
            <a:spAutoFit/>
          </a:bodyPr>
          <a:lstStyle/>
          <a:p>
            <a:pPr>
              <a:tabLst>
                <a:tab pos="1343025" algn="l"/>
              </a:tabLst>
            </a:pPr>
            <a:r>
              <a:rPr lang="fr-FR" sz="1400" dirty="0">
                <a:solidFill>
                  <a:schemeClr val="tx1"/>
                </a:solidFill>
              </a:rPr>
              <a:t>C) Fichier language gérant la traduction du site web et des </a:t>
            </a:r>
            <a:r>
              <a:rPr lang="fr-FR" sz="1400" dirty="0" smtClean="0">
                <a:solidFill>
                  <a:schemeClr val="tx1"/>
                </a:solidFill>
              </a:rPr>
              <a:t>paragraphes</a:t>
            </a:r>
            <a:endParaRPr lang="fr-FR" sz="1400" dirty="0">
              <a:solidFill>
                <a:schemeClr val="tx1"/>
              </a:solidFill>
            </a:endParaRPr>
          </a:p>
        </p:txBody>
      </p:sp>
    </p:spTree>
    <p:extLst>
      <p:ext uri="{BB962C8B-B14F-4D97-AF65-F5344CB8AC3E}">
        <p14:creationId xmlns:p14="http://schemas.microsoft.com/office/powerpoint/2010/main" val="1873913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32</a:t>
            </a:r>
          </a:p>
        </p:txBody>
      </p:sp>
      <p:pic>
        <p:nvPicPr>
          <p:cNvPr id="11" name="Image 10"/>
          <p:cNvPicPr>
            <a:picLocks noChangeAspect="1"/>
          </p:cNvPicPr>
          <p:nvPr/>
        </p:nvPicPr>
        <p:blipFill>
          <a:blip r:embed="rId2"/>
          <a:stretch>
            <a:fillRect/>
          </a:stretch>
        </p:blipFill>
        <p:spPr>
          <a:xfrm>
            <a:off x="180975" y="4666182"/>
            <a:ext cx="8778199" cy="361009"/>
          </a:xfrm>
          <a:prstGeom prst="rect">
            <a:avLst/>
          </a:prstGeom>
        </p:spPr>
      </p:pic>
      <p:pic>
        <p:nvPicPr>
          <p:cNvPr id="5" name="Image 4"/>
          <p:cNvPicPr>
            <a:picLocks noChangeAspect="1"/>
          </p:cNvPicPr>
          <p:nvPr/>
        </p:nvPicPr>
        <p:blipFill>
          <a:blip r:embed="rId3"/>
          <a:stretch>
            <a:fillRect/>
          </a:stretch>
        </p:blipFill>
        <p:spPr>
          <a:xfrm>
            <a:off x="108175" y="4660754"/>
            <a:ext cx="8888835" cy="471860"/>
          </a:xfrm>
          <a:prstGeom prst="rect">
            <a:avLst/>
          </a:prstGeom>
        </p:spPr>
      </p:pic>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 name="Rectangle 1"/>
          <p:cNvSpPr/>
          <p:nvPr/>
        </p:nvSpPr>
        <p:spPr>
          <a:xfrm>
            <a:off x="180974" y="739760"/>
            <a:ext cx="8850999" cy="1692771"/>
          </a:xfrm>
          <a:prstGeom prst="rect">
            <a:avLst/>
          </a:prstGeom>
        </p:spPr>
        <p:txBody>
          <a:bodyPr wrap="square">
            <a:spAutoFit/>
          </a:bodyPr>
          <a:lstStyle/>
          <a:p>
            <a:pPr algn="just"/>
            <a:r>
              <a:rPr lang="fr-FR" sz="1300" b="0" dirty="0" smtClean="0">
                <a:solidFill>
                  <a:schemeClr val="tx1"/>
                </a:solidFill>
                <a:latin typeface="Calibri" panose="020F0502020204030204" pitchFamily="34" charset="0"/>
              </a:rPr>
              <a:t>Le </a:t>
            </a:r>
            <a:r>
              <a:rPr lang="fr-FR" sz="1300" b="0" dirty="0">
                <a:solidFill>
                  <a:schemeClr val="tx1"/>
                </a:solidFill>
                <a:latin typeface="Calibri" panose="020F0502020204030204" pitchFamily="34" charset="0"/>
              </a:rPr>
              <a:t>niveau A correspond au contenu non textuel. En effet il consiste à proposer des équivalents textuels à tout contenu non textuel qui pourra alors être présenté sous d'autres formes selon les besoins de l'utilisateur. La balise ALT a pour mon travail été utilisée pour acquérir ce degré d’accessibilité au niveau de toutes les utilisations photographiques. Le niveau A impose aussi de proposer des versions de remplacement aux médias audio et vidéo. De plus, il exige également de créer un contenu qui puisse être présenté de différentes manières sans perte d'information ni de structure. Exemple avec l’affichage « impression » ou l’affichage en accessibilité « mobile ». De plus en fonction de la taille de l’écran utilisée, le menu et le contenu s’adaptent en fonction des besoins. Enfin ce niveau d’accessibilité impose de mettre en place des raccourcis au clavier, rendant toutes les fonctionnalités important du site accessible</a:t>
            </a:r>
            <a:r>
              <a:rPr lang="fr-FR" sz="1300" b="0" dirty="0" smtClean="0">
                <a:solidFill>
                  <a:schemeClr val="tx1"/>
                </a:solidFill>
                <a:latin typeface="Calibri" panose="020F0502020204030204" pitchFamily="34" charset="0"/>
              </a:rPr>
              <a:t>.</a:t>
            </a:r>
            <a:endParaRPr lang="fr-FR" sz="1300" b="0" dirty="0">
              <a:solidFill>
                <a:schemeClr val="tx1"/>
              </a:solidFill>
              <a:latin typeface="Calibri" panose="020F0502020204030204" pitchFamily="34" charset="0"/>
            </a:endParaRPr>
          </a:p>
        </p:txBody>
      </p:sp>
      <p:sp>
        <p:nvSpPr>
          <p:cNvPr id="12" name="Rectangle 11"/>
          <p:cNvSpPr/>
          <p:nvPr/>
        </p:nvSpPr>
        <p:spPr>
          <a:xfrm>
            <a:off x="180974" y="2577601"/>
            <a:ext cx="8850999" cy="2092881"/>
          </a:xfrm>
          <a:prstGeom prst="rect">
            <a:avLst/>
          </a:prstGeom>
        </p:spPr>
        <p:txBody>
          <a:bodyPr wrap="square">
            <a:spAutoFit/>
          </a:bodyPr>
          <a:lstStyle/>
          <a:p>
            <a:pPr algn="just"/>
            <a:r>
              <a:rPr lang="fr-FR" sz="1300" b="0" dirty="0">
                <a:solidFill>
                  <a:schemeClr val="tx1"/>
                </a:solidFill>
                <a:latin typeface="Calibri" panose="020F0502020204030204" pitchFamily="34" charset="0"/>
              </a:rPr>
              <a:t>Le niveau AA consiste essentiellement à faciliter la perception visuelle et auditive du contenu par l'utilisateur, notamment en séparant le premier plan de l'arrière-plan. Ce niveau doit avoir validé le simple A pour avoir la validation double A. Il prend en compte l’utilisation de la couleur, qui peut ne pas être utilisée comme seule façon de véhiculer l'information, d'indiquer une action, de solliciter une réponse ou de distinguer un élément visuel. Ce niveau s’inscrit dans une démarche de rendre agréable et accessible l’expérience utilisateur. Elle doit notamment respecter la gestion des contrastes par la présentation visuelle du texte possédant un rapport de contraste d'au moins 4,5:1. Le redimensionnement du texte à l'exception des sous-titres et du texte sous forme d'image peut être redimensionné jusqu'à </a:t>
            </a:r>
            <a:r>
              <a:rPr lang="fr-FR" sz="1300" b="0" dirty="0" smtClean="0">
                <a:solidFill>
                  <a:schemeClr val="tx1"/>
                </a:solidFill>
                <a:latin typeface="Calibri" panose="020F0502020204030204" pitchFamily="34" charset="0"/>
              </a:rPr>
              <a:t>200% l'aide </a:t>
            </a:r>
            <a:r>
              <a:rPr lang="fr-FR" sz="1300" b="0" dirty="0">
                <a:solidFill>
                  <a:schemeClr val="tx1"/>
                </a:solidFill>
                <a:latin typeface="Calibri" panose="020F0502020204030204" pitchFamily="34" charset="0"/>
              </a:rPr>
              <a:t>d'une technologie d'assistance et sans perte de contenu ou de fonctionnalité (Zoom classique). Enfin le niveau double A impose la mise en place de la navigabilité sur le site internet en fournissant à l'utilisateur des éléments d'orientation pour naviguer, trouver le contenu et se situer dans le site web. Ceci en mettant en place un accès multiples.</a:t>
            </a:r>
          </a:p>
        </p:txBody>
      </p:sp>
      <p:sp>
        <p:nvSpPr>
          <p:cNvPr id="10" name="Rectangle 9"/>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4" name="ZoneTexte 13"/>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ANNEXES</a:t>
            </a:r>
            <a:endParaRPr lang="fr-FR" sz="2000" dirty="0">
              <a:solidFill>
                <a:schemeClr val="tx1"/>
              </a:solidFill>
              <a:latin typeface="Calibri" panose="020F0502020204030204" pitchFamily="34" charset="0"/>
            </a:endParaRPr>
          </a:p>
        </p:txBody>
      </p:sp>
      <p:sp>
        <p:nvSpPr>
          <p:cNvPr id="15" name="Rectangle 14"/>
          <p:cNvSpPr/>
          <p:nvPr/>
        </p:nvSpPr>
        <p:spPr>
          <a:xfrm>
            <a:off x="785412" y="437394"/>
            <a:ext cx="6362874" cy="307777"/>
          </a:xfrm>
          <a:prstGeom prst="rect">
            <a:avLst/>
          </a:prstGeom>
        </p:spPr>
        <p:txBody>
          <a:bodyPr wrap="square">
            <a:spAutoFit/>
          </a:bodyPr>
          <a:lstStyle/>
          <a:p>
            <a:pPr>
              <a:tabLst>
                <a:tab pos="1343025" algn="l"/>
              </a:tabLst>
            </a:pPr>
            <a:r>
              <a:rPr lang="fr-FR" sz="1400" dirty="0">
                <a:solidFill>
                  <a:schemeClr val="tx1"/>
                </a:solidFill>
              </a:rPr>
              <a:t>D) Outils d’accessibilité </a:t>
            </a:r>
            <a:r>
              <a:rPr lang="fr-FR" sz="1400" dirty="0" smtClean="0">
                <a:solidFill>
                  <a:schemeClr val="tx1"/>
                </a:solidFill>
              </a:rPr>
              <a:t>statiques [11] </a:t>
            </a:r>
            <a:endParaRPr lang="fr-FR" sz="1400" dirty="0">
              <a:solidFill>
                <a:schemeClr val="tx1"/>
              </a:solidFill>
            </a:endParaRPr>
          </a:p>
        </p:txBody>
      </p:sp>
    </p:spTree>
    <p:extLst>
      <p:ext uri="{BB962C8B-B14F-4D97-AF65-F5344CB8AC3E}">
        <p14:creationId xmlns:p14="http://schemas.microsoft.com/office/powerpoint/2010/main" val="11590175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33</a:t>
            </a:r>
          </a:p>
        </p:txBody>
      </p:sp>
      <p:pic>
        <p:nvPicPr>
          <p:cNvPr id="11" name="Image 10"/>
          <p:cNvPicPr>
            <a:picLocks noChangeAspect="1"/>
          </p:cNvPicPr>
          <p:nvPr/>
        </p:nvPicPr>
        <p:blipFill>
          <a:blip r:embed="rId2"/>
          <a:stretch>
            <a:fillRect/>
          </a:stretch>
        </p:blipFill>
        <p:spPr>
          <a:xfrm>
            <a:off x="180975" y="4666182"/>
            <a:ext cx="8778199" cy="361009"/>
          </a:xfrm>
          <a:prstGeom prst="rect">
            <a:avLst/>
          </a:prstGeom>
        </p:spPr>
      </p:pic>
      <p:pic>
        <p:nvPicPr>
          <p:cNvPr id="5" name="Image 4"/>
          <p:cNvPicPr>
            <a:picLocks noChangeAspect="1"/>
          </p:cNvPicPr>
          <p:nvPr/>
        </p:nvPicPr>
        <p:blipFill>
          <a:blip r:embed="rId3"/>
          <a:stretch>
            <a:fillRect/>
          </a:stretch>
        </p:blipFill>
        <p:spPr>
          <a:xfrm>
            <a:off x="108175" y="4660754"/>
            <a:ext cx="8888835" cy="471860"/>
          </a:xfrm>
          <a:prstGeom prst="rect">
            <a:avLst/>
          </a:prstGeom>
        </p:spPr>
      </p:pic>
      <p:sp>
        <p:nvSpPr>
          <p:cNvPr id="9"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3"/>
          <p:cNvSpPr/>
          <p:nvPr/>
        </p:nvSpPr>
        <p:spPr>
          <a:xfrm>
            <a:off x="412392" y="969274"/>
            <a:ext cx="8280400" cy="3108543"/>
          </a:xfrm>
          <a:prstGeom prst="rect">
            <a:avLst/>
          </a:prstGeom>
        </p:spPr>
        <p:txBody>
          <a:bodyPr wrap="square">
            <a:spAutoFit/>
          </a:bodyPr>
          <a:lstStyle/>
          <a:p>
            <a:pPr algn="just"/>
            <a:r>
              <a:rPr lang="fr-FR" sz="1400" b="0" dirty="0">
                <a:solidFill>
                  <a:schemeClr val="tx1"/>
                </a:solidFill>
                <a:latin typeface="Calibri" panose="020F0502020204030204" pitchFamily="34" charset="0"/>
              </a:rPr>
              <a:t>Le niveau AAA est le plus exigent car en plus de devoir valider les deux premiers niveaux il doit remplir des conditions supplémentaires assez contraignantes. Le niveau triple A impose de mettre en place une assistance à la saisie afin d’aider l'utilisateur à éviter et à corriger les erreurs de saisie. En effet tout ce qui doit être insérée dans la base de données est en majuscule. Autre contrainte, ce niveau exige que les pages apparaissent et fonctionnent de manière prévisible. De plus, il est imposé d’avoir la possibilité d’un changement de contexte effectué par l'utilisateur ou un mécanisme. Il permet à l’utilisateur de pouvoir désactiver instantanément une option qu’il aurait activée intentionnellement ou par inadvertance. Le dernier gros travail de ce niveau est de rendre le contenu textuel lisible et compréhensible. Cela passe par un mécanisme qui identifie la définition spécifique des mots ou expressions jugés difficilement compréhensibles ou utilisés de manière inhabituelle, y compris les expressions idiomatiques et le jargon. De plus, le site web ne doit pas </a:t>
            </a:r>
            <a:r>
              <a:rPr lang="fr-FR" sz="1400" b="0" dirty="0" smtClean="0">
                <a:solidFill>
                  <a:schemeClr val="tx1"/>
                </a:solidFill>
                <a:latin typeface="Calibri" panose="020F0502020204030204" pitchFamily="34" charset="0"/>
              </a:rPr>
              <a:t>abriter </a:t>
            </a:r>
            <a:r>
              <a:rPr lang="fr-FR" sz="1400" b="0" dirty="0">
                <a:solidFill>
                  <a:schemeClr val="tx1"/>
                </a:solidFill>
                <a:latin typeface="Calibri" panose="020F0502020204030204" pitchFamily="34" charset="0"/>
              </a:rPr>
              <a:t>de contenu susceptible de provoquer des crises par éléments flashent. Enfin, il est demandé pour acquérir ce niveau d’accessibilité de laisser à l'utilisateur suffisamment de temps pour lire et utiliser le contenu, en ne m’étant pas en place de délais d’exécution d’une tache, en n’affichant pas de pop-up et en gérant intelligemment les authentifications lors qu’on se trouve dans une variable session.</a:t>
            </a:r>
            <a:endParaRPr lang="fr-FR" sz="1400" b="0" dirty="0">
              <a:solidFill>
                <a:schemeClr val="tx1"/>
              </a:solidFill>
            </a:endParaRPr>
          </a:p>
        </p:txBody>
      </p:sp>
      <p:sp>
        <p:nvSpPr>
          <p:cNvPr id="10" name="Rectangle 9"/>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3" name="ZoneTexte 12"/>
          <p:cNvSpPr txBox="1"/>
          <p:nvPr/>
        </p:nvSpPr>
        <p:spPr>
          <a:xfrm>
            <a:off x="418188" y="128672"/>
            <a:ext cx="443956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05 </a:t>
            </a:r>
            <a:r>
              <a:rPr lang="fr-FR" sz="2000" dirty="0">
                <a:solidFill>
                  <a:schemeClr val="tx1"/>
                </a:solidFill>
                <a:latin typeface="Calibri" panose="020F0502020204030204" pitchFamily="34" charset="0"/>
              </a:rPr>
              <a:t>- </a:t>
            </a:r>
            <a:r>
              <a:rPr lang="fr-FR" sz="2000" dirty="0" smtClean="0">
                <a:solidFill>
                  <a:schemeClr val="tx1"/>
                </a:solidFill>
                <a:latin typeface="Calibri" panose="020F0502020204030204" pitchFamily="34" charset="0"/>
              </a:rPr>
              <a:t>ANNEXES</a:t>
            </a:r>
            <a:endParaRPr lang="fr-FR" sz="2000" dirty="0">
              <a:solidFill>
                <a:schemeClr val="tx1"/>
              </a:solidFill>
              <a:latin typeface="Calibri" panose="020F0502020204030204" pitchFamily="34" charset="0"/>
            </a:endParaRPr>
          </a:p>
        </p:txBody>
      </p:sp>
      <p:sp>
        <p:nvSpPr>
          <p:cNvPr id="14" name="Rectangle 13"/>
          <p:cNvSpPr/>
          <p:nvPr/>
        </p:nvSpPr>
        <p:spPr>
          <a:xfrm>
            <a:off x="785412" y="437394"/>
            <a:ext cx="6362874" cy="307777"/>
          </a:xfrm>
          <a:prstGeom prst="rect">
            <a:avLst/>
          </a:prstGeom>
        </p:spPr>
        <p:txBody>
          <a:bodyPr wrap="square">
            <a:spAutoFit/>
          </a:bodyPr>
          <a:lstStyle/>
          <a:p>
            <a:pPr>
              <a:tabLst>
                <a:tab pos="1343025" algn="l"/>
              </a:tabLst>
            </a:pPr>
            <a:r>
              <a:rPr lang="fr-FR" sz="1400" dirty="0">
                <a:solidFill>
                  <a:schemeClr val="tx1"/>
                </a:solidFill>
              </a:rPr>
              <a:t>D) Outils d’accessibilité </a:t>
            </a:r>
            <a:r>
              <a:rPr lang="fr-FR" sz="1400" dirty="0" smtClean="0">
                <a:solidFill>
                  <a:schemeClr val="tx1"/>
                </a:solidFill>
              </a:rPr>
              <a:t>statiques [12]</a:t>
            </a:r>
            <a:endParaRPr lang="fr-FR" sz="1400" dirty="0">
              <a:solidFill>
                <a:schemeClr val="tx1"/>
              </a:solidFill>
            </a:endParaRPr>
          </a:p>
        </p:txBody>
      </p:sp>
    </p:spTree>
    <p:extLst>
      <p:ext uri="{BB962C8B-B14F-4D97-AF65-F5344CB8AC3E}">
        <p14:creationId xmlns:p14="http://schemas.microsoft.com/office/powerpoint/2010/main" val="3742460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418188" y="128672"/>
            <a:ext cx="5402499"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01 – </a:t>
            </a:r>
            <a:r>
              <a:rPr lang="fr-FR" sz="2000" dirty="0">
                <a:solidFill>
                  <a:schemeClr val="tx1"/>
                </a:solidFill>
                <a:latin typeface="Calibri" panose="020F0502020204030204" pitchFamily="34" charset="0"/>
              </a:rPr>
              <a:t>LE GROUPE </a:t>
            </a:r>
            <a:r>
              <a:rPr lang="fr-FR" sz="2000" dirty="0" smtClean="0">
                <a:solidFill>
                  <a:schemeClr val="tx1"/>
                </a:solidFill>
                <a:latin typeface="Calibri" panose="020F0502020204030204" pitchFamily="34" charset="0"/>
              </a:rPr>
              <a:t>RENAULT</a:t>
            </a:r>
            <a:endParaRPr lang="fr-FR" sz="2000" dirty="0">
              <a:solidFill>
                <a:schemeClr val="tx1"/>
              </a:solidFill>
              <a:latin typeface="Calibri" panose="020F0502020204030204" pitchFamily="34" charset="0"/>
            </a:endParaRPr>
          </a:p>
        </p:txBody>
      </p:sp>
      <p:sp>
        <p:nvSpPr>
          <p:cNvPr id="11" name="ZoneTexte 10"/>
          <p:cNvSpPr txBox="1"/>
          <p:nvPr/>
        </p:nvSpPr>
        <p:spPr>
          <a:xfrm>
            <a:off x="307435" y="820059"/>
            <a:ext cx="4303835" cy="2669962"/>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Ø"/>
            </a:pPr>
            <a:r>
              <a:rPr lang="fr-FR" sz="1250" b="0" dirty="0" smtClean="0">
                <a:solidFill>
                  <a:schemeClr val="tx1"/>
                </a:solidFill>
              </a:rPr>
              <a:t>Constructeur </a:t>
            </a:r>
            <a:r>
              <a:rPr lang="fr-FR" sz="1250" b="0" dirty="0">
                <a:solidFill>
                  <a:schemeClr val="tx1"/>
                </a:solidFill>
              </a:rPr>
              <a:t>automobile français, depuis </a:t>
            </a:r>
            <a:r>
              <a:rPr lang="fr-FR" sz="1250" b="0" dirty="0" smtClean="0">
                <a:solidFill>
                  <a:schemeClr val="tx1"/>
                </a:solidFill>
              </a:rPr>
              <a:t>1899</a:t>
            </a:r>
            <a:endParaRPr lang="fr-FR" altLang="en-US" sz="1250" b="0" dirty="0" smtClean="0">
              <a:solidFill>
                <a:schemeClr val="tx1"/>
              </a:solidFill>
              <a:latin typeface="+mn-lt"/>
            </a:endParaRPr>
          </a:p>
          <a:p>
            <a:pPr marL="285750" indent="-285750" algn="just">
              <a:spcAft>
                <a:spcPts val="600"/>
              </a:spcAft>
              <a:buFont typeface="Wingdings" panose="05000000000000000000" pitchFamily="2" charset="2"/>
              <a:buChar char="Ø"/>
            </a:pPr>
            <a:r>
              <a:rPr lang="fr-FR" altLang="en-US" sz="1250" b="0" dirty="0" smtClean="0">
                <a:solidFill>
                  <a:schemeClr val="tx1"/>
                </a:solidFill>
                <a:latin typeface="+mn-lt"/>
              </a:rPr>
              <a:t>Effectifs </a:t>
            </a:r>
            <a:r>
              <a:rPr lang="fr-FR" altLang="en-US" sz="1250" b="0" dirty="0">
                <a:solidFill>
                  <a:schemeClr val="tx1"/>
                </a:solidFill>
                <a:latin typeface="+mn-lt"/>
              </a:rPr>
              <a:t>de </a:t>
            </a:r>
            <a:r>
              <a:rPr lang="fr-FR" altLang="en-US" sz="1250" b="0" dirty="0" smtClean="0">
                <a:solidFill>
                  <a:schemeClr val="tx1"/>
                </a:solidFill>
                <a:latin typeface="+mn-lt"/>
              </a:rPr>
              <a:t>180 000 collaborateurs dans 37 pays (37% en France)</a:t>
            </a:r>
            <a:endParaRPr lang="fr-FR" altLang="en-US" sz="1250" b="0" dirty="0">
              <a:solidFill>
                <a:schemeClr val="tx1"/>
              </a:solidFill>
              <a:latin typeface="+mn-lt"/>
            </a:endParaRPr>
          </a:p>
          <a:p>
            <a:pPr marL="285750" indent="-285750" algn="just">
              <a:spcAft>
                <a:spcPts val="600"/>
              </a:spcAft>
              <a:buFont typeface="Wingdings" panose="05000000000000000000" pitchFamily="2" charset="2"/>
              <a:buChar char="Ø"/>
            </a:pPr>
            <a:r>
              <a:rPr lang="fr-FR" sz="1250" b="0" dirty="0">
                <a:solidFill>
                  <a:schemeClr val="tx1"/>
                </a:solidFill>
                <a:latin typeface="+mn-lt"/>
              </a:rPr>
              <a:t>C</a:t>
            </a:r>
            <a:r>
              <a:rPr lang="fr-FR" sz="1250" b="0" dirty="0" smtClean="0">
                <a:solidFill>
                  <a:schemeClr val="tx1"/>
                </a:solidFill>
                <a:latin typeface="+mn-lt"/>
              </a:rPr>
              <a:t>hiffre d’affaire en 2019 de 55 milliards d’euros</a:t>
            </a:r>
          </a:p>
          <a:p>
            <a:pPr marL="285750" indent="-285750" algn="just">
              <a:spcAft>
                <a:spcPts val="600"/>
              </a:spcAft>
              <a:buFont typeface="Wingdings" panose="05000000000000000000" pitchFamily="2" charset="2"/>
              <a:buChar char="Ø"/>
            </a:pPr>
            <a:r>
              <a:rPr lang="fr-FR" sz="1250" b="0" dirty="0">
                <a:solidFill>
                  <a:schemeClr val="tx1"/>
                </a:solidFill>
              </a:rPr>
              <a:t>Le Groupe Renault possède 5 </a:t>
            </a:r>
            <a:r>
              <a:rPr lang="fr-FR" sz="1250" b="0" dirty="0" smtClean="0">
                <a:solidFill>
                  <a:schemeClr val="tx1"/>
                </a:solidFill>
              </a:rPr>
              <a:t>marques</a:t>
            </a:r>
            <a:endParaRPr lang="fr-FR" sz="1250" b="0" dirty="0">
              <a:solidFill>
                <a:schemeClr val="tx1"/>
              </a:solidFill>
            </a:endParaRPr>
          </a:p>
          <a:p>
            <a:pPr marL="285750" indent="-285750" algn="just">
              <a:spcAft>
                <a:spcPts val="600"/>
              </a:spcAft>
              <a:buFont typeface="Wingdings" panose="05000000000000000000" pitchFamily="2" charset="2"/>
              <a:buChar char="Ø"/>
            </a:pPr>
            <a:r>
              <a:rPr lang="fr-FR" sz="1250" b="0" dirty="0" smtClean="0">
                <a:solidFill>
                  <a:schemeClr val="tx1"/>
                </a:solidFill>
                <a:latin typeface="+mn-lt"/>
              </a:rPr>
              <a:t>Ingénierie et implantation de 24 usines sur les 5 continents</a:t>
            </a:r>
          </a:p>
          <a:p>
            <a:pPr marL="285750" indent="-285750" algn="just">
              <a:spcAft>
                <a:spcPts val="600"/>
              </a:spcAft>
              <a:buFont typeface="Wingdings" panose="05000000000000000000" pitchFamily="2" charset="2"/>
              <a:buChar char="Ø"/>
            </a:pPr>
            <a:r>
              <a:rPr lang="fr-FR" sz="1250" b="0" dirty="0" smtClean="0">
                <a:solidFill>
                  <a:schemeClr val="tx1"/>
                </a:solidFill>
                <a:latin typeface="+mn-lt"/>
              </a:rPr>
              <a:t>Premier constructeur de voiture électrique dans le monde</a:t>
            </a:r>
          </a:p>
          <a:p>
            <a:pPr marL="285750" indent="-285750" algn="just">
              <a:spcAft>
                <a:spcPts val="600"/>
              </a:spcAft>
              <a:buFont typeface="Wingdings" panose="05000000000000000000" pitchFamily="2" charset="2"/>
              <a:buChar char="Ø"/>
            </a:pPr>
            <a:r>
              <a:rPr lang="fr-FR" sz="1250" b="0" dirty="0" smtClean="0">
                <a:solidFill>
                  <a:schemeClr val="tx1"/>
                </a:solidFill>
              </a:rPr>
              <a:t>L’alliance </a:t>
            </a:r>
            <a:r>
              <a:rPr lang="fr-FR" sz="1250" b="0" dirty="0">
                <a:solidFill>
                  <a:schemeClr val="tx1"/>
                </a:solidFill>
              </a:rPr>
              <a:t>Renault – </a:t>
            </a:r>
            <a:r>
              <a:rPr lang="fr-FR" sz="1250" b="0" dirty="0" smtClean="0">
                <a:solidFill>
                  <a:schemeClr val="tx1"/>
                </a:solidFill>
              </a:rPr>
              <a:t>Nissan - Mitsubishi est le </a:t>
            </a:r>
            <a:r>
              <a:rPr lang="fr-FR" sz="1250" b="0" dirty="0">
                <a:solidFill>
                  <a:schemeClr val="tx1"/>
                </a:solidFill>
              </a:rPr>
              <a:t>2</a:t>
            </a:r>
            <a:r>
              <a:rPr lang="fr-FR" sz="1250" b="0" dirty="0" smtClean="0">
                <a:solidFill>
                  <a:schemeClr val="tx1"/>
                </a:solidFill>
              </a:rPr>
              <a:t>eme </a:t>
            </a:r>
            <a:r>
              <a:rPr lang="fr-FR" sz="1250" b="0" dirty="0">
                <a:solidFill>
                  <a:schemeClr val="tx1"/>
                </a:solidFill>
              </a:rPr>
              <a:t>groupe </a:t>
            </a:r>
            <a:r>
              <a:rPr lang="fr-FR" sz="1250" b="0" dirty="0" smtClean="0">
                <a:solidFill>
                  <a:schemeClr val="tx1"/>
                </a:solidFill>
              </a:rPr>
              <a:t>mondial</a:t>
            </a:r>
            <a:endParaRPr lang="fr-FR" sz="1250" b="0" dirty="0">
              <a:solidFill>
                <a:schemeClr val="tx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39" y="3452141"/>
            <a:ext cx="3383280" cy="536448"/>
          </a:xfrm>
          <a:prstGeom prst="rect">
            <a:avLst/>
          </a:prstGeom>
        </p:spPr>
      </p:pic>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8" name="ZoneTexte 7"/>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02</a:t>
            </a: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270" y="1066801"/>
            <a:ext cx="4153352" cy="2725276"/>
          </a:xfrm>
          <a:prstGeom prst="rect">
            <a:avLst/>
          </a:prstGeom>
        </p:spPr>
      </p:pic>
      <p:pic>
        <p:nvPicPr>
          <p:cNvPr id="10" name="Image 9"/>
          <p:cNvPicPr>
            <a:picLocks noChangeAspect="1"/>
          </p:cNvPicPr>
          <p:nvPr/>
        </p:nvPicPr>
        <p:blipFill>
          <a:blip r:embed="rId5"/>
          <a:stretch>
            <a:fillRect/>
          </a:stretch>
        </p:blipFill>
        <p:spPr>
          <a:xfrm>
            <a:off x="108175" y="4660754"/>
            <a:ext cx="8888835" cy="471860"/>
          </a:xfrm>
          <a:prstGeom prst="rect">
            <a:avLst/>
          </a:prstGeom>
        </p:spPr>
      </p:pic>
      <p:sp>
        <p:nvSpPr>
          <p:cNvPr id="14" name="ZoneTexte 13"/>
          <p:cNvSpPr txBox="1"/>
          <p:nvPr/>
        </p:nvSpPr>
        <p:spPr>
          <a:xfrm>
            <a:off x="8480466" y="3596735"/>
            <a:ext cx="239688" cy="183379"/>
          </a:xfrm>
          <a:prstGeom prst="rect">
            <a:avLst/>
          </a:prstGeom>
          <a:noFill/>
        </p:spPr>
        <p:txBody>
          <a:bodyPr wrap="square" lIns="0" tIns="0" rIns="0" bIns="0" rtlCol="0">
            <a:noAutofit/>
          </a:bodyPr>
          <a:lstStyle/>
          <a:p>
            <a:r>
              <a:rPr lang="fr-FR" sz="1000" b="0" dirty="0" smtClean="0">
                <a:solidFill>
                  <a:srgbClr val="A6A6A6"/>
                </a:solidFill>
              </a:rPr>
              <a:t>[1]</a:t>
            </a:r>
          </a:p>
        </p:txBody>
      </p:sp>
      <p:sp>
        <p:nvSpPr>
          <p:cNvPr id="2" name="Rectangle 1"/>
          <p:cNvSpPr/>
          <p:nvPr/>
        </p:nvSpPr>
        <p:spPr>
          <a:xfrm>
            <a:off x="785412" y="437394"/>
            <a:ext cx="2248069" cy="307777"/>
          </a:xfrm>
          <a:prstGeom prst="rect">
            <a:avLst/>
          </a:prstGeom>
        </p:spPr>
        <p:txBody>
          <a:bodyPr wrap="square">
            <a:spAutoFit/>
          </a:bodyPr>
          <a:lstStyle/>
          <a:p>
            <a:pPr>
              <a:tabLst>
                <a:tab pos="1343025" algn="l"/>
              </a:tabLst>
            </a:pPr>
            <a:r>
              <a:rPr lang="fr-FR" sz="1400" dirty="0" smtClean="0">
                <a:solidFill>
                  <a:schemeClr val="tx1"/>
                </a:solidFill>
              </a:rPr>
              <a:t>A) L’entreprise</a:t>
            </a:r>
            <a:endParaRPr lang="fr-FR" sz="1400" dirty="0">
              <a:solidFill>
                <a:schemeClr val="tx1"/>
              </a:solidFill>
            </a:endParaRPr>
          </a:p>
        </p:txBody>
      </p:sp>
      <p:sp>
        <p:nvSpPr>
          <p:cNvPr id="17" name="Rectangle 16"/>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9" name="Rectangle 18"/>
          <p:cNvSpPr/>
          <p:nvPr/>
        </p:nvSpPr>
        <p:spPr>
          <a:xfrm>
            <a:off x="5244765" y="3666628"/>
            <a:ext cx="2821350" cy="304699"/>
          </a:xfrm>
          <a:prstGeom prst="rect">
            <a:avLst/>
          </a:prstGeom>
        </p:spPr>
        <p:txBody>
          <a:bodyPr wrap="non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Comparaison des groupes automobiles</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368" y="4002774"/>
            <a:ext cx="1763822" cy="643795"/>
          </a:xfrm>
          <a:prstGeom prst="rect">
            <a:avLst/>
          </a:prstGeom>
        </p:spPr>
      </p:pic>
    </p:spTree>
    <p:extLst>
      <p:ext uri="{BB962C8B-B14F-4D97-AF65-F5344CB8AC3E}">
        <p14:creationId xmlns:p14="http://schemas.microsoft.com/office/powerpoint/2010/main" val="2806988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3982589" y="2915736"/>
            <a:ext cx="1904738" cy="1702861"/>
          </a:xfrm>
          <a:prstGeom prst="rect">
            <a:avLst/>
          </a:prstGeom>
        </p:spPr>
      </p:pic>
      <p:sp>
        <p:nvSpPr>
          <p:cNvPr id="10" name="ZoneTexte 9"/>
          <p:cNvSpPr txBox="1"/>
          <p:nvPr/>
        </p:nvSpPr>
        <p:spPr>
          <a:xfrm>
            <a:off x="353014" y="1094473"/>
            <a:ext cx="3407172" cy="3054682"/>
          </a:xfrm>
          <a:prstGeom prst="rect">
            <a:avLst/>
          </a:prstGeom>
          <a:noFill/>
        </p:spPr>
        <p:txBody>
          <a:bodyPr wrap="square" rtlCol="0">
            <a:spAutoFit/>
          </a:bodyPr>
          <a:lstStyle/>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Le </a:t>
            </a:r>
            <a:r>
              <a:rPr lang="fr-FR" sz="1250" b="0" dirty="0">
                <a:solidFill>
                  <a:schemeClr val="tx1"/>
                </a:solidFill>
                <a:latin typeface="+mn-lt"/>
                <a:cs typeface="Calibri" panose="020F0502020204030204" pitchFamily="34" charset="0"/>
              </a:rPr>
              <a:t>plus grand centre de recherche et développement de </a:t>
            </a:r>
            <a:r>
              <a:rPr lang="fr-FR" sz="1250" b="0" dirty="0" smtClean="0">
                <a:solidFill>
                  <a:schemeClr val="tx1"/>
                </a:solidFill>
                <a:latin typeface="+mn-lt"/>
                <a:cs typeface="Calibri" panose="020F0502020204030204" pitchFamily="34" charset="0"/>
              </a:rPr>
              <a:t>France</a:t>
            </a:r>
          </a:p>
          <a:p>
            <a:pPr marL="171450" indent="-171450" algn="just">
              <a:spcAft>
                <a:spcPts val="600"/>
              </a:spcAft>
              <a:buFont typeface="Wingdings" panose="05000000000000000000" pitchFamily="2" charset="2"/>
              <a:buChar char="Ø"/>
            </a:pPr>
            <a:r>
              <a:rPr lang="fr-FR" sz="1250" b="0" dirty="0">
                <a:solidFill>
                  <a:schemeClr val="tx1"/>
                </a:solidFill>
                <a:latin typeface="+mn-lt"/>
                <a:cs typeface="Calibri" panose="020F0502020204030204" pitchFamily="34" charset="0"/>
              </a:rPr>
              <a:t>Conception les futures voitures du groupe </a:t>
            </a:r>
            <a:r>
              <a:rPr lang="fr-FR" sz="1250" b="0" dirty="0" smtClean="0">
                <a:solidFill>
                  <a:schemeClr val="tx1"/>
                </a:solidFill>
                <a:latin typeface="+mn-lt"/>
                <a:cs typeface="Calibri" panose="020F0502020204030204" pitchFamily="34" charset="0"/>
              </a:rPr>
              <a:t>Renault</a:t>
            </a:r>
            <a:endParaRPr lang="fr-FR" sz="1250" b="0" dirty="0">
              <a:solidFill>
                <a:schemeClr val="tx1"/>
              </a:solidFill>
              <a:latin typeface="+mn-lt"/>
              <a:cs typeface="Calibri" panose="020F0502020204030204" pitchFamily="34" charset="0"/>
            </a:endParaRP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Localisation </a:t>
            </a:r>
            <a:r>
              <a:rPr lang="fr-FR" sz="1250" b="0" dirty="0">
                <a:solidFill>
                  <a:schemeClr val="tx1"/>
                </a:solidFill>
                <a:latin typeface="+mn-lt"/>
                <a:cs typeface="Calibri" panose="020F0502020204030204" pitchFamily="34" charset="0"/>
              </a:rPr>
              <a:t>à Guyancourt dans les Yvelines </a:t>
            </a:r>
            <a:r>
              <a:rPr lang="fr-FR" sz="1250" b="0" dirty="0" smtClean="0">
                <a:solidFill>
                  <a:schemeClr val="tx1"/>
                </a:solidFill>
                <a:latin typeface="+mn-lt"/>
                <a:cs typeface="Calibri" panose="020F0502020204030204" pitchFamily="34" charset="0"/>
              </a:rPr>
              <a:t>(environ </a:t>
            </a:r>
            <a:r>
              <a:rPr lang="fr-FR" sz="1250" b="0" dirty="0">
                <a:solidFill>
                  <a:schemeClr val="tx1"/>
                </a:solidFill>
                <a:latin typeface="+mn-lt"/>
                <a:cs typeface="Calibri" panose="020F0502020204030204" pitchFamily="34" charset="0"/>
              </a:rPr>
              <a:t>30 km à l'ouest de </a:t>
            </a:r>
            <a:r>
              <a:rPr lang="fr-FR" sz="1250" b="0" dirty="0" smtClean="0">
                <a:solidFill>
                  <a:schemeClr val="tx1"/>
                </a:solidFill>
                <a:latin typeface="+mn-lt"/>
                <a:cs typeface="Calibri" panose="020F0502020204030204" pitchFamily="34" charset="0"/>
              </a:rPr>
              <a:t>Paris)</a:t>
            </a: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Tous corps </a:t>
            </a:r>
            <a:r>
              <a:rPr lang="fr-FR" sz="1250" b="0" dirty="0">
                <a:solidFill>
                  <a:schemeClr val="tx1"/>
                </a:solidFill>
                <a:latin typeface="+mn-lt"/>
                <a:cs typeface="Calibri" panose="020F0502020204030204" pitchFamily="34" charset="0"/>
              </a:rPr>
              <a:t>de métiers </a:t>
            </a:r>
            <a:r>
              <a:rPr lang="fr-FR" sz="1250" b="0" dirty="0" smtClean="0">
                <a:solidFill>
                  <a:schemeClr val="tx1"/>
                </a:solidFill>
                <a:latin typeface="+mn-lt"/>
                <a:cs typeface="Calibri" panose="020F0502020204030204" pitchFamily="34" charset="0"/>
              </a:rPr>
              <a:t>automobile représentés</a:t>
            </a: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12 </a:t>
            </a:r>
            <a:r>
              <a:rPr lang="fr-FR" sz="1250" b="0" dirty="0">
                <a:solidFill>
                  <a:schemeClr val="tx1"/>
                </a:solidFill>
                <a:latin typeface="+mn-lt"/>
                <a:cs typeface="Calibri" panose="020F0502020204030204" pitchFamily="34" charset="0"/>
              </a:rPr>
              <a:t>000 </a:t>
            </a:r>
            <a:r>
              <a:rPr lang="fr-FR" sz="1250" b="0" dirty="0" smtClean="0">
                <a:solidFill>
                  <a:schemeClr val="tx1"/>
                </a:solidFill>
                <a:latin typeface="+mn-lt"/>
                <a:cs typeface="Calibri" panose="020F0502020204030204" pitchFamily="34" charset="0"/>
              </a:rPr>
              <a:t>employés </a:t>
            </a:r>
            <a:r>
              <a:rPr lang="fr-FR" sz="1250" b="0" dirty="0">
                <a:solidFill>
                  <a:schemeClr val="tx1"/>
                </a:solidFill>
                <a:latin typeface="+mn-lt"/>
                <a:cs typeface="Calibri" panose="020F0502020204030204" pitchFamily="34" charset="0"/>
              </a:rPr>
              <a:t>actif </a:t>
            </a:r>
            <a:r>
              <a:rPr lang="fr-FR" sz="1250" b="0" dirty="0" smtClean="0">
                <a:solidFill>
                  <a:schemeClr val="tx1"/>
                </a:solidFill>
                <a:latin typeface="+mn-lt"/>
                <a:cs typeface="Calibri" panose="020F0502020204030204" pitchFamily="34" charset="0"/>
              </a:rPr>
              <a:t>sur site</a:t>
            </a: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En </a:t>
            </a:r>
            <a:r>
              <a:rPr lang="fr-FR" sz="1250" b="0" dirty="0">
                <a:solidFill>
                  <a:schemeClr val="tx1"/>
                </a:solidFill>
                <a:latin typeface="+mn-lt"/>
                <a:cs typeface="Calibri" panose="020F0502020204030204" pitchFamily="34" charset="0"/>
              </a:rPr>
              <a:t>relation avec plus de 128 pays dans le </a:t>
            </a:r>
            <a:r>
              <a:rPr lang="fr-FR" sz="1250" b="0" dirty="0" smtClean="0">
                <a:solidFill>
                  <a:schemeClr val="tx1"/>
                </a:solidFill>
                <a:latin typeface="+mn-lt"/>
                <a:cs typeface="Calibri" panose="020F0502020204030204" pitchFamily="34" charset="0"/>
              </a:rPr>
              <a:t>monde</a:t>
            </a:r>
          </a:p>
          <a:p>
            <a:pPr marL="171450" indent="-171450" algn="just">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Véritable ville avec 8 bâtiments, 9 restaurants, 900 salles de réunions …</a:t>
            </a:r>
          </a:p>
        </p:txBody>
      </p:sp>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03</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009942" y="-719560"/>
            <a:ext cx="2340041" cy="4394746"/>
          </a:xfrm>
          <a:prstGeom prst="rect">
            <a:avLst/>
          </a:prstGeom>
        </p:spPr>
      </p:pic>
      <p:pic>
        <p:nvPicPr>
          <p:cNvPr id="11" name="Image 10"/>
          <p:cNvPicPr>
            <a:picLocks noChangeAspect="1"/>
          </p:cNvPicPr>
          <p:nvPr/>
        </p:nvPicPr>
        <p:blipFill>
          <a:blip r:embed="rId5"/>
          <a:stretch>
            <a:fillRect/>
          </a:stretch>
        </p:blipFill>
        <p:spPr>
          <a:xfrm>
            <a:off x="125656" y="4652563"/>
            <a:ext cx="8888835" cy="471860"/>
          </a:xfrm>
          <a:prstGeom prst="rect">
            <a:avLst/>
          </a:prstGeom>
        </p:spPr>
      </p:pic>
      <p:sp>
        <p:nvSpPr>
          <p:cNvPr id="13" name="ZoneTexte 12"/>
          <p:cNvSpPr txBox="1"/>
          <p:nvPr/>
        </p:nvSpPr>
        <p:spPr>
          <a:xfrm>
            <a:off x="5864950" y="4483827"/>
            <a:ext cx="270879" cy="188007"/>
          </a:xfrm>
          <a:prstGeom prst="rect">
            <a:avLst/>
          </a:prstGeom>
          <a:noFill/>
        </p:spPr>
        <p:txBody>
          <a:bodyPr wrap="square" lIns="0" tIns="0" rIns="0" bIns="0" rtlCol="0">
            <a:noAutofit/>
          </a:bodyPr>
          <a:lstStyle/>
          <a:p>
            <a:r>
              <a:rPr lang="fr-FR" sz="1000" b="0" dirty="0" smtClean="0">
                <a:solidFill>
                  <a:srgbClr val="A6A6A6"/>
                </a:solidFill>
              </a:rPr>
              <a:t>[2]</a:t>
            </a:r>
          </a:p>
        </p:txBody>
      </p:sp>
      <p:sp>
        <p:nvSpPr>
          <p:cNvPr id="16" name="Rectangle 15"/>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20" name="ZoneTexte 19"/>
          <p:cNvSpPr txBox="1"/>
          <p:nvPr/>
        </p:nvSpPr>
        <p:spPr>
          <a:xfrm>
            <a:off x="418188" y="128672"/>
            <a:ext cx="5402499"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01 – </a:t>
            </a:r>
            <a:r>
              <a:rPr lang="fr-FR" sz="2000" dirty="0">
                <a:solidFill>
                  <a:schemeClr val="tx1"/>
                </a:solidFill>
                <a:latin typeface="Calibri" panose="020F0502020204030204" pitchFamily="34" charset="0"/>
              </a:rPr>
              <a:t>LE GROUPE </a:t>
            </a:r>
            <a:r>
              <a:rPr lang="fr-FR" sz="2000" dirty="0" smtClean="0">
                <a:solidFill>
                  <a:schemeClr val="tx1"/>
                </a:solidFill>
                <a:latin typeface="Calibri" panose="020F0502020204030204" pitchFamily="34" charset="0"/>
              </a:rPr>
              <a:t>RENAULT</a:t>
            </a:r>
            <a:endParaRPr lang="fr-FR" sz="2000" dirty="0">
              <a:solidFill>
                <a:schemeClr val="tx1"/>
              </a:solidFill>
              <a:latin typeface="Calibri" panose="020F0502020204030204" pitchFamily="34" charset="0"/>
            </a:endParaRPr>
          </a:p>
        </p:txBody>
      </p:sp>
      <p:sp>
        <p:nvSpPr>
          <p:cNvPr id="21" name="Rectangle 20"/>
          <p:cNvSpPr/>
          <p:nvPr/>
        </p:nvSpPr>
        <p:spPr>
          <a:xfrm>
            <a:off x="785412" y="437394"/>
            <a:ext cx="2654474" cy="307777"/>
          </a:xfrm>
          <a:prstGeom prst="rect">
            <a:avLst/>
          </a:prstGeom>
        </p:spPr>
        <p:txBody>
          <a:bodyPr wrap="square">
            <a:spAutoFit/>
          </a:bodyPr>
          <a:lstStyle/>
          <a:p>
            <a:pPr>
              <a:tabLst>
                <a:tab pos="1343025" algn="l"/>
              </a:tabLst>
            </a:pPr>
            <a:r>
              <a:rPr lang="fr-FR" sz="1400" dirty="0" smtClean="0">
                <a:solidFill>
                  <a:schemeClr val="tx1"/>
                </a:solidFill>
              </a:rPr>
              <a:t>B) </a:t>
            </a:r>
            <a:r>
              <a:rPr lang="fr-FR" sz="1400" dirty="0">
                <a:solidFill>
                  <a:schemeClr val="tx1"/>
                </a:solidFill>
              </a:rPr>
              <a:t>Le site du </a:t>
            </a:r>
            <a:r>
              <a:rPr lang="fr-FR" sz="1400" dirty="0" smtClean="0">
                <a:solidFill>
                  <a:schemeClr val="tx1"/>
                </a:solidFill>
              </a:rPr>
              <a:t>Technocentre</a:t>
            </a:r>
            <a:endParaRPr lang="fr-FR" sz="1400" dirty="0">
              <a:solidFill>
                <a:schemeClr val="tx1"/>
              </a:solidFill>
            </a:endParaRPr>
          </a:p>
        </p:txBody>
      </p:sp>
      <p:sp>
        <p:nvSpPr>
          <p:cNvPr id="23" name="Rectangle 22"/>
          <p:cNvSpPr/>
          <p:nvPr/>
        </p:nvSpPr>
        <p:spPr>
          <a:xfrm>
            <a:off x="4783675" y="2629328"/>
            <a:ext cx="2637453" cy="292259"/>
          </a:xfrm>
          <a:prstGeom prst="rect">
            <a:avLst/>
          </a:prstGeom>
        </p:spPr>
        <p:txBody>
          <a:bodyPr wrap="non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Photo de l’avancée du Technocentre</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0389" y="2915736"/>
            <a:ext cx="2376947" cy="1564894"/>
          </a:xfrm>
          <a:prstGeom prst="rect">
            <a:avLst/>
          </a:prstGeom>
        </p:spPr>
      </p:pic>
      <p:sp>
        <p:nvSpPr>
          <p:cNvPr id="18" name="Rectangle 17"/>
          <p:cNvSpPr/>
          <p:nvPr/>
        </p:nvSpPr>
        <p:spPr>
          <a:xfrm>
            <a:off x="6013113" y="4426340"/>
            <a:ext cx="1998304" cy="304699"/>
          </a:xfrm>
          <a:prstGeom prst="rect">
            <a:avLst/>
          </a:prstGeom>
        </p:spPr>
        <p:txBody>
          <a:bodyPr wrap="non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Intérieur du Technocentre</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ZoneTexte 18"/>
          <p:cNvSpPr txBox="1"/>
          <p:nvPr/>
        </p:nvSpPr>
        <p:spPr>
          <a:xfrm>
            <a:off x="8377336" y="4494249"/>
            <a:ext cx="270879" cy="188007"/>
          </a:xfrm>
          <a:prstGeom prst="rect">
            <a:avLst/>
          </a:prstGeom>
          <a:noFill/>
        </p:spPr>
        <p:txBody>
          <a:bodyPr wrap="square" lIns="0" tIns="0" rIns="0" bIns="0" rtlCol="0">
            <a:noAutofit/>
          </a:bodyPr>
          <a:lstStyle/>
          <a:p>
            <a:r>
              <a:rPr lang="fr-FR" sz="1000" b="0" dirty="0" smtClean="0">
                <a:solidFill>
                  <a:srgbClr val="A6A6A6"/>
                </a:solidFill>
              </a:rPr>
              <a:t>[3]</a:t>
            </a:r>
          </a:p>
        </p:txBody>
      </p:sp>
    </p:spTree>
    <p:extLst>
      <p:ext uri="{BB962C8B-B14F-4D97-AF65-F5344CB8AC3E}">
        <p14:creationId xmlns:p14="http://schemas.microsoft.com/office/powerpoint/2010/main" val="206762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 calcmode="lin" valueType="num">
                                      <p:cBhvr additive="base">
                                        <p:cTn id="7"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379052" y="1051196"/>
            <a:ext cx="2623396" cy="2516073"/>
          </a:xfrm>
          <a:prstGeom prst="rect">
            <a:avLst/>
          </a:prstGeom>
          <a:noFill/>
        </p:spPr>
        <p:txBody>
          <a:bodyPr wrap="square" rtlCol="0">
            <a:spAutoFit/>
          </a:bodyPr>
          <a:lstStyle/>
          <a:p>
            <a:pPr marL="171450" indent="-171450">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Confinement du 16 mars et </a:t>
            </a:r>
            <a:r>
              <a:rPr lang="fr-FR" sz="1250" b="0" dirty="0" err="1" smtClean="0">
                <a:solidFill>
                  <a:schemeClr val="tx1"/>
                </a:solidFill>
                <a:latin typeface="+mn-lt"/>
                <a:cs typeface="Calibri" panose="020F0502020204030204" pitchFamily="34" charset="0"/>
              </a:rPr>
              <a:t>déconfinement</a:t>
            </a:r>
            <a:r>
              <a:rPr lang="fr-FR" sz="1250" b="0" dirty="0" smtClean="0">
                <a:solidFill>
                  <a:schemeClr val="tx1"/>
                </a:solidFill>
                <a:latin typeface="+mn-lt"/>
                <a:cs typeface="Calibri" panose="020F0502020204030204" pitchFamily="34" charset="0"/>
              </a:rPr>
              <a:t> le 11 mai 2020</a:t>
            </a:r>
          </a:p>
          <a:p>
            <a:pPr marL="171450" indent="-171450">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Mise en télétravail de tout le personnel du Technocentre</a:t>
            </a:r>
          </a:p>
          <a:p>
            <a:pPr marL="171450" indent="-171450">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En contact quotidien via Microsoft Teams</a:t>
            </a:r>
          </a:p>
          <a:p>
            <a:pPr marL="171450" indent="-171450">
              <a:spcAft>
                <a:spcPts val="600"/>
              </a:spcAft>
              <a:buFont typeface="Wingdings" panose="05000000000000000000" pitchFamily="2" charset="2"/>
              <a:buChar char="Ø"/>
            </a:pPr>
            <a:r>
              <a:rPr lang="fr-FR" sz="1250" b="0" dirty="0" smtClean="0">
                <a:solidFill>
                  <a:schemeClr val="tx1"/>
                </a:solidFill>
                <a:latin typeface="+mn-lt"/>
                <a:cs typeface="Calibri" panose="020F0502020204030204" pitchFamily="34" charset="0"/>
              </a:rPr>
              <a:t>A partir de Juin, rencontre une fois par semaine physiquement au Technocentre, dans le respect des rigueurs sanitaires</a:t>
            </a:r>
          </a:p>
          <a:p>
            <a:pPr marL="171450" indent="-171450">
              <a:spcAft>
                <a:spcPts val="600"/>
              </a:spcAft>
              <a:buFont typeface="Wingdings" panose="05000000000000000000" pitchFamily="2" charset="2"/>
              <a:buChar char="Ø"/>
            </a:pPr>
            <a:endParaRPr lang="fr-FR" sz="1250" b="0" dirty="0" smtClean="0">
              <a:solidFill>
                <a:schemeClr val="tx1"/>
              </a:solidFill>
              <a:latin typeface="+mn-lt"/>
              <a:cs typeface="Calibri" panose="020F0502020204030204" pitchFamily="34" charset="0"/>
            </a:endParaRPr>
          </a:p>
        </p:txBody>
      </p:sp>
      <p:pic>
        <p:nvPicPr>
          <p:cNvPr id="7" name="Image 6"/>
          <p:cNvPicPr>
            <a:picLocks noChangeAspect="1"/>
          </p:cNvPicPr>
          <p:nvPr/>
        </p:nvPicPr>
        <p:blipFill>
          <a:blip r:embed="rId3"/>
          <a:stretch>
            <a:fillRect/>
          </a:stretch>
        </p:blipFill>
        <p:spPr>
          <a:xfrm>
            <a:off x="180975" y="4666182"/>
            <a:ext cx="8778199" cy="361009"/>
          </a:xfrm>
          <a:prstGeom prst="rect">
            <a:avLst/>
          </a:prstGeom>
        </p:spPr>
      </p:pic>
      <p:sp>
        <p:nvSpPr>
          <p:cNvPr id="9" name="ZoneTexte 8"/>
          <p:cNvSpPr txBox="1"/>
          <p:nvPr/>
        </p:nvSpPr>
        <p:spPr>
          <a:xfrm>
            <a:off x="8499152" y="166018"/>
            <a:ext cx="252919" cy="223737"/>
          </a:xfrm>
          <a:prstGeom prst="rect">
            <a:avLst/>
          </a:prstGeom>
          <a:noFill/>
        </p:spPr>
        <p:txBody>
          <a:bodyPr wrap="square" lIns="0" tIns="0" rIns="0" bIns="0" rtlCol="0">
            <a:noAutofit/>
          </a:bodyPr>
          <a:lstStyle/>
          <a:p>
            <a:r>
              <a:rPr lang="fr-FR" sz="1600" b="0" dirty="0" smtClean="0">
                <a:solidFill>
                  <a:schemeClr val="tx1"/>
                </a:solidFill>
              </a:rPr>
              <a:t>04</a:t>
            </a:r>
          </a:p>
        </p:txBody>
      </p:sp>
      <p:pic>
        <p:nvPicPr>
          <p:cNvPr id="11" name="Image 10" descr="Image associée"/>
          <p:cNvPicPr/>
          <p:nvPr/>
        </p:nvPicPr>
        <p:blipFill rotWithShape="1">
          <a:blip r:embed="rId4" cstate="print">
            <a:extLst>
              <a:ext uri="{28A0092B-C50C-407E-A947-70E740481C1C}">
                <a14:useLocalDpi xmlns:a14="http://schemas.microsoft.com/office/drawing/2010/main" val="0"/>
              </a:ext>
            </a:extLst>
          </a:blip>
          <a:srcRect b="14756"/>
          <a:stretch/>
        </p:blipFill>
        <p:spPr bwMode="auto">
          <a:xfrm>
            <a:off x="3073478" y="2773104"/>
            <a:ext cx="3163129" cy="2081926"/>
          </a:xfrm>
          <a:prstGeom prst="rect">
            <a:avLst/>
          </a:prstGeom>
          <a:noFill/>
          <a:ln>
            <a:noFill/>
          </a:ln>
        </p:spPr>
      </p:pic>
      <p:pic>
        <p:nvPicPr>
          <p:cNvPr id="13" name="Image 12"/>
          <p:cNvPicPr>
            <a:picLocks noChangeAspect="1"/>
          </p:cNvPicPr>
          <p:nvPr/>
        </p:nvPicPr>
        <p:blipFill>
          <a:blip r:embed="rId5"/>
          <a:stretch>
            <a:fillRect/>
          </a:stretch>
        </p:blipFill>
        <p:spPr>
          <a:xfrm>
            <a:off x="108175" y="4660754"/>
            <a:ext cx="8888835" cy="471860"/>
          </a:xfrm>
          <a:prstGeom prst="rect">
            <a:avLst/>
          </a:prstGeom>
        </p:spPr>
      </p:pic>
      <p:sp>
        <p:nvSpPr>
          <p:cNvPr id="16" name="Rectangle 15"/>
          <p:cNvSpPr/>
          <p:nvPr/>
        </p:nvSpPr>
        <p:spPr>
          <a:xfrm>
            <a:off x="5320226" y="4750419"/>
            <a:ext cx="1510741" cy="269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8" name="ZoneTexte 17"/>
          <p:cNvSpPr txBox="1"/>
          <p:nvPr/>
        </p:nvSpPr>
        <p:spPr>
          <a:xfrm>
            <a:off x="418188" y="128672"/>
            <a:ext cx="5402499"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01 – </a:t>
            </a:r>
            <a:r>
              <a:rPr lang="fr-FR" sz="2000" dirty="0">
                <a:solidFill>
                  <a:schemeClr val="tx1"/>
                </a:solidFill>
                <a:latin typeface="Calibri" panose="020F0502020204030204" pitchFamily="34" charset="0"/>
              </a:rPr>
              <a:t>LE GROUPE </a:t>
            </a:r>
            <a:r>
              <a:rPr lang="fr-FR" sz="2000" dirty="0" smtClean="0">
                <a:solidFill>
                  <a:schemeClr val="tx1"/>
                </a:solidFill>
                <a:latin typeface="Calibri" panose="020F0502020204030204" pitchFamily="34" charset="0"/>
              </a:rPr>
              <a:t>RENAULT</a:t>
            </a:r>
            <a:endParaRPr lang="fr-FR" sz="2000" dirty="0">
              <a:solidFill>
                <a:schemeClr val="tx1"/>
              </a:solidFill>
              <a:latin typeface="Calibri" panose="020F0502020204030204" pitchFamily="34" charset="0"/>
            </a:endParaRPr>
          </a:p>
        </p:txBody>
      </p:sp>
      <p:sp>
        <p:nvSpPr>
          <p:cNvPr id="19" name="Rectangle 18"/>
          <p:cNvSpPr/>
          <p:nvPr/>
        </p:nvSpPr>
        <p:spPr>
          <a:xfrm>
            <a:off x="785412" y="437394"/>
            <a:ext cx="3217985" cy="523220"/>
          </a:xfrm>
          <a:prstGeom prst="rect">
            <a:avLst/>
          </a:prstGeom>
        </p:spPr>
        <p:txBody>
          <a:bodyPr wrap="square">
            <a:spAutoFit/>
          </a:bodyPr>
          <a:lstStyle/>
          <a:p>
            <a:pPr>
              <a:tabLst>
                <a:tab pos="1343025" algn="l"/>
              </a:tabLst>
            </a:pPr>
            <a:r>
              <a:rPr lang="fr-FR" sz="1400" dirty="0">
                <a:solidFill>
                  <a:schemeClr val="tx1"/>
                </a:solidFill>
              </a:rPr>
              <a:t>C</a:t>
            </a:r>
            <a:r>
              <a:rPr lang="fr-FR" sz="1400" dirty="0" smtClean="0">
                <a:solidFill>
                  <a:schemeClr val="tx1"/>
                </a:solidFill>
              </a:rPr>
              <a:t>) </a:t>
            </a:r>
            <a:r>
              <a:rPr lang="fr-FR" sz="1400" dirty="0">
                <a:solidFill>
                  <a:schemeClr val="tx1"/>
                </a:solidFill>
              </a:rPr>
              <a:t>La gestion de la crise sanitaire</a:t>
            </a:r>
          </a:p>
          <a:p>
            <a:pPr>
              <a:tabLst>
                <a:tab pos="1343025" algn="l"/>
              </a:tabLst>
            </a:pPr>
            <a:endParaRPr lang="fr-FR" sz="1400" dirty="0">
              <a:solidFill>
                <a:schemeClr val="tx1"/>
              </a:solidFill>
            </a:endParaRP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7596" y="987392"/>
            <a:ext cx="2179225" cy="2584904"/>
          </a:xfrm>
          <a:prstGeom prst="rect">
            <a:avLst/>
          </a:prstGeom>
        </p:spPr>
      </p:pic>
      <p:sp>
        <p:nvSpPr>
          <p:cNvPr id="21" name="ZoneTexte 20"/>
          <p:cNvSpPr txBox="1"/>
          <p:nvPr/>
        </p:nvSpPr>
        <p:spPr>
          <a:xfrm>
            <a:off x="8299442" y="3619288"/>
            <a:ext cx="270879" cy="188007"/>
          </a:xfrm>
          <a:prstGeom prst="rect">
            <a:avLst/>
          </a:prstGeom>
          <a:noFill/>
        </p:spPr>
        <p:txBody>
          <a:bodyPr wrap="square" lIns="0" tIns="0" rIns="0" bIns="0" rtlCol="0">
            <a:noAutofit/>
          </a:bodyPr>
          <a:lstStyle/>
          <a:p>
            <a:r>
              <a:rPr lang="fr-FR" sz="1000" b="0" dirty="0" smtClean="0">
                <a:solidFill>
                  <a:srgbClr val="A6A6A6"/>
                </a:solidFill>
              </a:rPr>
              <a:t>[5]</a:t>
            </a:r>
          </a:p>
        </p:txBody>
      </p:sp>
      <p:pic>
        <p:nvPicPr>
          <p:cNvPr id="6" name="Imag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9737" y="743390"/>
            <a:ext cx="3317859" cy="1913391"/>
          </a:xfrm>
          <a:prstGeom prst="rect">
            <a:avLst/>
          </a:prstGeom>
        </p:spPr>
      </p:pic>
      <p:sp>
        <p:nvSpPr>
          <p:cNvPr id="20" name="ZoneTexte 19"/>
          <p:cNvSpPr txBox="1"/>
          <p:nvPr/>
        </p:nvSpPr>
        <p:spPr>
          <a:xfrm>
            <a:off x="6012580" y="2555879"/>
            <a:ext cx="224027" cy="201804"/>
          </a:xfrm>
          <a:prstGeom prst="rect">
            <a:avLst/>
          </a:prstGeom>
          <a:noFill/>
        </p:spPr>
        <p:txBody>
          <a:bodyPr wrap="square" lIns="0" tIns="0" rIns="0" bIns="0" rtlCol="0">
            <a:noAutofit/>
          </a:bodyPr>
          <a:lstStyle/>
          <a:p>
            <a:r>
              <a:rPr lang="fr-FR" sz="1000" b="0" dirty="0" smtClean="0">
                <a:solidFill>
                  <a:srgbClr val="A6A6A6"/>
                </a:solidFill>
              </a:rPr>
              <a:t>[</a:t>
            </a:r>
            <a:r>
              <a:rPr lang="fr-FR" sz="1000" b="0" dirty="0">
                <a:solidFill>
                  <a:srgbClr val="A6A6A6"/>
                </a:solidFill>
              </a:rPr>
              <a:t>4</a:t>
            </a:r>
            <a:r>
              <a:rPr lang="fr-FR" sz="1000" b="0" dirty="0" smtClean="0">
                <a:solidFill>
                  <a:srgbClr val="A6A6A6"/>
                </a:solidFill>
              </a:rPr>
              <a:t>]</a:t>
            </a:r>
          </a:p>
        </p:txBody>
      </p:sp>
      <p:sp>
        <p:nvSpPr>
          <p:cNvPr id="2" name="Rectangle 1"/>
          <p:cNvSpPr/>
          <p:nvPr/>
        </p:nvSpPr>
        <p:spPr>
          <a:xfrm>
            <a:off x="6263896" y="4060889"/>
            <a:ext cx="1352912" cy="517065"/>
          </a:xfrm>
          <a:prstGeom prst="rect">
            <a:avLst/>
          </a:prstGeom>
        </p:spPr>
        <p:txBody>
          <a:bodyPr wrap="square">
            <a:spAutoFit/>
          </a:bodyPr>
          <a:lstStyle/>
          <a:p>
            <a:pPr indent="228600">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Intérieur </a:t>
            </a:r>
            <a:r>
              <a:rPr lang="fr-FR" b="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du Technocentre vide</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102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500"/>
                                        <p:tgtEl>
                                          <p:spTgt spid="10">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4" y="1257302"/>
            <a:ext cx="6459984" cy="1971675"/>
            <a:chOff x="357234" y="1257302"/>
            <a:chExt cx="6459984" cy="1971675"/>
          </a:xfrm>
        </p:grpSpPr>
        <p:sp>
          <p:nvSpPr>
            <p:cNvPr id="3" name="AutoShape 2"/>
            <p:cNvSpPr>
              <a:spLocks noChangeArrowheads="1"/>
            </p:cNvSpPr>
            <p:nvPr/>
          </p:nvSpPr>
          <p:spPr bwMode="auto">
            <a:xfrm>
              <a:off x="407249" y="2388396"/>
              <a:ext cx="6409969" cy="840581"/>
            </a:xfrm>
            <a:prstGeom prst="flowChartProcess">
              <a:avLst/>
            </a:prstGeom>
            <a:noFill/>
            <a:ln w="9525">
              <a:noFill/>
              <a:miter lim="800000"/>
              <a:headEnd/>
              <a:tailEnd/>
            </a:ln>
          </p:spPr>
          <p:txBody>
            <a:bodyPr wrap="none" lIns="27000" tIns="27000" rIns="27000" bIns="27000"/>
            <a:lstStyle/>
            <a:p>
              <a:pPr>
                <a:tabLst>
                  <a:tab pos="1343025" algn="l"/>
                </a:tabLst>
              </a:pPr>
              <a:r>
                <a:rPr lang="fr-FR" sz="3200" dirty="0" smtClean="0">
                  <a:solidFill>
                    <a:schemeClr val="tx1"/>
                  </a:solidFill>
                </a:rPr>
                <a:t>L’ETAT </a:t>
              </a:r>
              <a:r>
                <a:rPr lang="fr-FR" sz="3200" dirty="0">
                  <a:solidFill>
                    <a:schemeClr val="tx1"/>
                  </a:solidFill>
                </a:rPr>
                <a:t>DE </a:t>
              </a:r>
              <a:r>
                <a:rPr lang="fr-FR" sz="3200" dirty="0" smtClean="0">
                  <a:solidFill>
                    <a:schemeClr val="tx1"/>
                  </a:solidFill>
                </a:rPr>
                <a:t>L’ART</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02</a:t>
              </a:r>
              <a:endParaRPr lang="en-GB" sz="12000" b="0" dirty="0">
                <a:solidFill>
                  <a:srgbClr val="FFCD00"/>
                </a:solidFill>
              </a:endParaRPr>
            </a:p>
          </p:txBody>
        </p:sp>
      </p:grpSp>
      <p:pic>
        <p:nvPicPr>
          <p:cNvPr id="5" name="Image 4"/>
          <p:cNvPicPr>
            <a:picLocks noChangeAspect="1"/>
          </p:cNvPicPr>
          <p:nvPr/>
        </p:nvPicPr>
        <p:blipFill>
          <a:blip r:embed="rId3"/>
          <a:stretch>
            <a:fillRect/>
          </a:stretch>
        </p:blipFill>
        <p:spPr>
          <a:xfrm>
            <a:off x="180975" y="4666182"/>
            <a:ext cx="8778199" cy="361009"/>
          </a:xfrm>
          <a:prstGeom prst="rect">
            <a:avLst/>
          </a:prstGeom>
        </p:spPr>
      </p:pic>
      <p:sp>
        <p:nvSpPr>
          <p:cNvPr id="6" name="ZoneTexte 5"/>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05</a:t>
            </a:r>
          </a:p>
        </p:txBody>
      </p:sp>
      <p:pic>
        <p:nvPicPr>
          <p:cNvPr id="7" name="Image 6"/>
          <p:cNvPicPr>
            <a:picLocks noChangeAspect="1"/>
          </p:cNvPicPr>
          <p:nvPr/>
        </p:nvPicPr>
        <p:blipFill>
          <a:blip r:embed="rId4"/>
          <a:stretch>
            <a:fillRect/>
          </a:stretch>
        </p:blipFill>
        <p:spPr>
          <a:xfrm>
            <a:off x="108175" y="4660754"/>
            <a:ext cx="8888835" cy="471860"/>
          </a:xfrm>
          <a:prstGeom prst="rect">
            <a:avLst/>
          </a:prstGeom>
        </p:spPr>
      </p:pic>
      <p:sp>
        <p:nvSpPr>
          <p:cNvPr id="10" name="Rectangle 9"/>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Tree>
    <p:extLst>
      <p:ext uri="{BB962C8B-B14F-4D97-AF65-F5344CB8AC3E}">
        <p14:creationId xmlns:p14="http://schemas.microsoft.com/office/powerpoint/2010/main" val="2217583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361" y="596222"/>
            <a:ext cx="5894596" cy="386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stretch>
            <a:fillRect/>
          </a:stretch>
        </p:blipFill>
        <p:spPr>
          <a:xfrm>
            <a:off x="180975" y="4666182"/>
            <a:ext cx="8778199" cy="361009"/>
          </a:xfrm>
          <a:prstGeom prst="rect">
            <a:avLst/>
          </a:prstGeom>
        </p:spPr>
      </p:pic>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06</a:t>
            </a:r>
          </a:p>
        </p:txBody>
      </p:sp>
      <p:pic>
        <p:nvPicPr>
          <p:cNvPr id="8" name="Image 7"/>
          <p:cNvPicPr>
            <a:picLocks noChangeAspect="1"/>
          </p:cNvPicPr>
          <p:nvPr/>
        </p:nvPicPr>
        <p:blipFill>
          <a:blip r:embed="rId5"/>
          <a:stretch>
            <a:fillRect/>
          </a:stretch>
        </p:blipFill>
        <p:spPr>
          <a:xfrm>
            <a:off x="108175" y="4660754"/>
            <a:ext cx="8888835" cy="471860"/>
          </a:xfrm>
          <a:prstGeom prst="rect">
            <a:avLst/>
          </a:prstGeom>
        </p:spPr>
      </p:pic>
      <p:sp>
        <p:nvSpPr>
          <p:cNvPr id="11" name="ZoneTexte 10"/>
          <p:cNvSpPr txBox="1"/>
          <p:nvPr/>
        </p:nvSpPr>
        <p:spPr>
          <a:xfrm>
            <a:off x="8412064" y="3821595"/>
            <a:ext cx="217893" cy="188007"/>
          </a:xfrm>
          <a:prstGeom prst="rect">
            <a:avLst/>
          </a:prstGeom>
          <a:noFill/>
        </p:spPr>
        <p:txBody>
          <a:bodyPr wrap="square" lIns="0" tIns="0" rIns="0" bIns="0" rtlCol="0">
            <a:noAutofit/>
          </a:bodyPr>
          <a:lstStyle/>
          <a:p>
            <a:r>
              <a:rPr lang="fr-FR" sz="1000" b="0" dirty="0" smtClean="0">
                <a:solidFill>
                  <a:srgbClr val="A6A6A6"/>
                </a:solidFill>
              </a:rPr>
              <a:t>[6]</a:t>
            </a:r>
          </a:p>
        </p:txBody>
      </p:sp>
      <p:sp>
        <p:nvSpPr>
          <p:cNvPr id="13" name="Rectangle 12"/>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5" name="ZoneTexte 14"/>
          <p:cNvSpPr txBox="1"/>
          <p:nvPr/>
        </p:nvSpPr>
        <p:spPr>
          <a:xfrm>
            <a:off x="418189" y="128672"/>
            <a:ext cx="409031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02 – </a:t>
            </a:r>
            <a:r>
              <a:rPr lang="fr-FR" sz="2000" dirty="0">
                <a:solidFill>
                  <a:schemeClr val="tx1"/>
                </a:solidFill>
                <a:latin typeface="Calibri" panose="020F0502020204030204" pitchFamily="34" charset="0"/>
              </a:rPr>
              <a:t>L’ETAT DE </a:t>
            </a:r>
            <a:r>
              <a:rPr lang="fr-FR" sz="2000" dirty="0" smtClean="0">
                <a:solidFill>
                  <a:schemeClr val="tx1"/>
                </a:solidFill>
                <a:latin typeface="Calibri" panose="020F0502020204030204" pitchFamily="34" charset="0"/>
              </a:rPr>
              <a:t>L’ART</a:t>
            </a:r>
            <a:endParaRPr lang="fr-FR" sz="2000" dirty="0">
              <a:solidFill>
                <a:schemeClr val="tx1"/>
              </a:solidFill>
              <a:latin typeface="Calibri" panose="020F0502020204030204" pitchFamily="34" charset="0"/>
            </a:endParaRPr>
          </a:p>
        </p:txBody>
      </p:sp>
      <p:sp>
        <p:nvSpPr>
          <p:cNvPr id="16" name="Rectangle 15"/>
          <p:cNvSpPr/>
          <p:nvPr/>
        </p:nvSpPr>
        <p:spPr>
          <a:xfrm>
            <a:off x="785413" y="437394"/>
            <a:ext cx="2959274" cy="307777"/>
          </a:xfrm>
          <a:prstGeom prst="rect">
            <a:avLst/>
          </a:prstGeom>
        </p:spPr>
        <p:txBody>
          <a:bodyPr wrap="square">
            <a:spAutoFit/>
          </a:bodyPr>
          <a:lstStyle/>
          <a:p>
            <a:pPr>
              <a:tabLst>
                <a:tab pos="1343025" algn="l"/>
              </a:tabLst>
            </a:pPr>
            <a:r>
              <a:rPr lang="fr-FR" sz="1400" dirty="0" smtClean="0">
                <a:solidFill>
                  <a:schemeClr val="tx1"/>
                </a:solidFill>
              </a:rPr>
              <a:t>A</a:t>
            </a:r>
            <a:r>
              <a:rPr lang="fr-FR" sz="1400" dirty="0">
                <a:solidFill>
                  <a:schemeClr val="tx1"/>
                </a:solidFill>
              </a:rPr>
              <a:t>) Le diagnostic en </a:t>
            </a:r>
            <a:r>
              <a:rPr lang="fr-FR" sz="1400" dirty="0" smtClean="0">
                <a:solidFill>
                  <a:schemeClr val="tx1"/>
                </a:solidFill>
              </a:rPr>
              <a:t>usine</a:t>
            </a:r>
            <a:endParaRPr lang="fr-FR" sz="1400" dirty="0">
              <a:solidFill>
                <a:schemeClr val="tx1"/>
              </a:solidFill>
            </a:endParaRPr>
          </a:p>
        </p:txBody>
      </p:sp>
      <p:sp>
        <p:nvSpPr>
          <p:cNvPr id="18" name="Rectangle 17"/>
          <p:cNvSpPr/>
          <p:nvPr/>
        </p:nvSpPr>
        <p:spPr>
          <a:xfrm>
            <a:off x="3374518" y="4312201"/>
            <a:ext cx="4616281" cy="304699"/>
          </a:xfrm>
          <a:prstGeom prst="rect">
            <a:avLst/>
          </a:prstGeom>
        </p:spPr>
        <p:txBody>
          <a:bodyPr wrap="squar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Déroulement en usine du </a:t>
            </a:r>
            <a:r>
              <a:rPr lang="fr-FR" b="0" i="1"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Process</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Electronic </a:t>
            </a:r>
            <a:r>
              <a:rPr lang="fr-FR" b="0" i="1"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Vehicule</a:t>
            </a: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(PEV)</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08175" y="888583"/>
            <a:ext cx="2794455" cy="3939540"/>
          </a:xfrm>
          <a:prstGeom prst="rect">
            <a:avLst/>
          </a:prstGeom>
        </p:spPr>
        <p:txBody>
          <a:bodyPr wrap="square">
            <a:spAutoFit/>
          </a:bodyPr>
          <a:lstStyle/>
          <a:p>
            <a:r>
              <a:rPr lang="fr-FR" sz="1250" b="0" dirty="0" smtClean="0">
                <a:solidFill>
                  <a:schemeClr val="tx1"/>
                </a:solidFill>
                <a:latin typeface="+mn-lt"/>
              </a:rPr>
              <a:t>Le </a:t>
            </a:r>
            <a:r>
              <a:rPr lang="fr-FR" sz="1250" dirty="0" err="1" smtClean="0">
                <a:solidFill>
                  <a:schemeClr val="tx1"/>
                </a:solidFill>
                <a:latin typeface="+mn-lt"/>
              </a:rPr>
              <a:t>Process</a:t>
            </a:r>
            <a:r>
              <a:rPr lang="fr-FR" sz="1250" dirty="0" smtClean="0">
                <a:solidFill>
                  <a:schemeClr val="tx1"/>
                </a:solidFill>
                <a:latin typeface="+mn-lt"/>
              </a:rPr>
              <a:t> Electronic </a:t>
            </a:r>
            <a:r>
              <a:rPr lang="fr-FR" sz="1250" dirty="0" err="1" smtClean="0">
                <a:solidFill>
                  <a:schemeClr val="tx1"/>
                </a:solidFill>
                <a:latin typeface="+mn-lt"/>
              </a:rPr>
              <a:t>Vehicule</a:t>
            </a:r>
            <a:r>
              <a:rPr lang="fr-FR" sz="1250" dirty="0" smtClean="0">
                <a:solidFill>
                  <a:schemeClr val="tx1"/>
                </a:solidFill>
                <a:latin typeface="+mn-lt"/>
              </a:rPr>
              <a:t> (PEV) </a:t>
            </a:r>
            <a:r>
              <a:rPr lang="fr-FR" sz="1250" b="0" dirty="0">
                <a:solidFill>
                  <a:schemeClr val="tx1"/>
                </a:solidFill>
                <a:latin typeface="+mn-lt"/>
              </a:rPr>
              <a:t>a</a:t>
            </a:r>
            <a:r>
              <a:rPr lang="fr-FR" sz="1250" b="0" dirty="0" smtClean="0">
                <a:solidFill>
                  <a:schemeClr val="tx1"/>
                </a:solidFill>
                <a:latin typeface="+mn-lt"/>
              </a:rPr>
              <a:t> comme objectif :</a:t>
            </a:r>
          </a:p>
          <a:p>
            <a:endParaRPr lang="fr-FR" sz="1250" b="0" dirty="0" smtClean="0">
              <a:solidFill>
                <a:schemeClr val="tx1"/>
              </a:solidFill>
              <a:latin typeface="+mn-lt"/>
            </a:endParaRPr>
          </a:p>
          <a:p>
            <a:pPr marL="171450" indent="-171450">
              <a:buFont typeface="Wingdings" panose="05000000000000000000" pitchFamily="2" charset="2"/>
              <a:buChar char="Ø"/>
            </a:pPr>
            <a:r>
              <a:rPr lang="fr-FR" sz="1250" dirty="0" smtClean="0">
                <a:solidFill>
                  <a:schemeClr val="tx1"/>
                </a:solidFill>
                <a:latin typeface="+mn-lt"/>
              </a:rPr>
              <a:t>Adaptation</a:t>
            </a:r>
            <a:r>
              <a:rPr lang="fr-FR" sz="1250" b="0" dirty="0" smtClean="0">
                <a:solidFill>
                  <a:schemeClr val="tx1"/>
                </a:solidFill>
                <a:latin typeface="+mn-lt"/>
              </a:rPr>
              <a:t> des programmes aux différents calculateurs</a:t>
            </a:r>
          </a:p>
          <a:p>
            <a:pPr marL="171450" indent="-171450">
              <a:buFont typeface="Arial" panose="020B0604020202020204" pitchFamily="34" charset="0"/>
              <a:buChar char="•"/>
            </a:pPr>
            <a:endParaRPr lang="fr-FR" sz="1250" b="0" dirty="0" smtClean="0">
              <a:solidFill>
                <a:schemeClr val="tx1"/>
              </a:solidFill>
              <a:latin typeface="+mn-lt"/>
            </a:endParaRPr>
          </a:p>
          <a:p>
            <a:pPr marL="171450" indent="-171450">
              <a:buFont typeface="Wingdings" panose="05000000000000000000" pitchFamily="2" charset="2"/>
              <a:buChar char="Ø"/>
            </a:pPr>
            <a:r>
              <a:rPr lang="fr-FR" sz="1250" dirty="0" smtClean="0">
                <a:solidFill>
                  <a:schemeClr val="tx1"/>
                </a:solidFill>
                <a:latin typeface="+mn-lt"/>
              </a:rPr>
              <a:t>Vérification</a:t>
            </a:r>
            <a:r>
              <a:rPr lang="fr-FR" sz="1250" b="0" dirty="0" smtClean="0">
                <a:solidFill>
                  <a:schemeClr val="tx1"/>
                </a:solidFill>
                <a:latin typeface="+mn-lt"/>
              </a:rPr>
              <a:t> </a:t>
            </a:r>
            <a:r>
              <a:rPr lang="fr-FR" sz="1250" b="0" dirty="0">
                <a:solidFill>
                  <a:schemeClr val="tx1"/>
                </a:solidFill>
                <a:latin typeface="+mn-lt"/>
              </a:rPr>
              <a:t>d’absence de défaut </a:t>
            </a:r>
            <a:r>
              <a:rPr lang="fr-FR" sz="1250" b="0" dirty="0" smtClean="0">
                <a:solidFill>
                  <a:schemeClr val="tx1"/>
                </a:solidFill>
                <a:latin typeface="+mn-lt"/>
              </a:rPr>
              <a:t>électronique</a:t>
            </a:r>
          </a:p>
          <a:p>
            <a:pPr marL="171450" indent="-171450">
              <a:buFont typeface="Arial" panose="020B0604020202020204" pitchFamily="34" charset="0"/>
              <a:buChar char="•"/>
            </a:pPr>
            <a:endParaRPr lang="fr-FR" sz="1250" b="0" dirty="0" smtClean="0">
              <a:solidFill>
                <a:schemeClr val="tx1"/>
              </a:solidFill>
              <a:latin typeface="+mn-lt"/>
            </a:endParaRPr>
          </a:p>
          <a:p>
            <a:pPr marL="171450" indent="-171450">
              <a:buFont typeface="Wingdings" panose="05000000000000000000" pitchFamily="2" charset="2"/>
              <a:buChar char="Ø"/>
            </a:pPr>
            <a:r>
              <a:rPr lang="fr-FR" sz="1250" dirty="0" smtClean="0">
                <a:solidFill>
                  <a:schemeClr val="tx1"/>
                </a:solidFill>
                <a:latin typeface="+mn-lt"/>
              </a:rPr>
              <a:t>Remonter</a:t>
            </a:r>
            <a:r>
              <a:rPr lang="fr-FR" sz="1250" b="0" dirty="0" smtClean="0">
                <a:solidFill>
                  <a:schemeClr val="tx1"/>
                </a:solidFill>
                <a:latin typeface="+mn-lt"/>
              </a:rPr>
              <a:t> </a:t>
            </a:r>
            <a:r>
              <a:rPr lang="fr-FR" sz="1250" b="0" dirty="0">
                <a:solidFill>
                  <a:schemeClr val="tx1"/>
                </a:solidFill>
                <a:latin typeface="+mn-lt"/>
              </a:rPr>
              <a:t>des </a:t>
            </a:r>
            <a:r>
              <a:rPr lang="fr-FR" sz="1250" b="0" dirty="0" smtClean="0">
                <a:solidFill>
                  <a:schemeClr val="tx1"/>
                </a:solidFill>
                <a:latin typeface="+mn-lt"/>
              </a:rPr>
              <a:t>informations</a:t>
            </a:r>
          </a:p>
          <a:p>
            <a:pPr marL="171450" indent="-171450">
              <a:buFont typeface="Arial" panose="020B0604020202020204" pitchFamily="34" charset="0"/>
              <a:buChar char="•"/>
            </a:pPr>
            <a:endParaRPr lang="fr-FR" sz="1250" b="0" dirty="0">
              <a:solidFill>
                <a:schemeClr val="tx1"/>
              </a:solidFill>
              <a:latin typeface="+mn-lt"/>
            </a:endParaRPr>
          </a:p>
          <a:p>
            <a:pPr algn="just"/>
            <a:r>
              <a:rPr lang="fr-FR" sz="1250" b="0" dirty="0">
                <a:solidFill>
                  <a:schemeClr val="tx1"/>
                </a:solidFill>
                <a:latin typeface="+mn-lt"/>
              </a:rPr>
              <a:t>Les activités </a:t>
            </a:r>
            <a:r>
              <a:rPr lang="fr-FR" sz="1250" b="0" dirty="0" smtClean="0">
                <a:solidFill>
                  <a:schemeClr val="tx1"/>
                </a:solidFill>
                <a:latin typeface="+mn-lt"/>
              </a:rPr>
              <a:t>du PEV </a:t>
            </a:r>
            <a:r>
              <a:rPr lang="fr-FR" sz="1250" b="0" dirty="0">
                <a:solidFill>
                  <a:schemeClr val="tx1"/>
                </a:solidFill>
                <a:latin typeface="+mn-lt"/>
              </a:rPr>
              <a:t>concernent </a:t>
            </a:r>
            <a:r>
              <a:rPr lang="fr-FR" sz="1250" dirty="0">
                <a:solidFill>
                  <a:schemeClr val="tx1"/>
                </a:solidFill>
                <a:latin typeface="+mn-lt"/>
              </a:rPr>
              <a:t>150 utilisateurs </a:t>
            </a:r>
            <a:r>
              <a:rPr lang="fr-FR" sz="1250" dirty="0" smtClean="0">
                <a:solidFill>
                  <a:schemeClr val="tx1"/>
                </a:solidFill>
                <a:latin typeface="+mn-lt"/>
              </a:rPr>
              <a:t>actifs</a:t>
            </a:r>
            <a:endParaRPr lang="fr-FR" sz="1250" b="0" dirty="0" smtClean="0">
              <a:solidFill>
                <a:schemeClr val="tx1"/>
              </a:solidFill>
              <a:latin typeface="+mn-lt"/>
            </a:endParaRPr>
          </a:p>
          <a:p>
            <a:pPr algn="just"/>
            <a:endParaRPr lang="fr-FR" sz="1250" b="0" dirty="0">
              <a:solidFill>
                <a:schemeClr val="tx1"/>
              </a:solidFill>
              <a:latin typeface="+mn-lt"/>
            </a:endParaRPr>
          </a:p>
          <a:p>
            <a:pPr algn="just"/>
            <a:r>
              <a:rPr lang="fr-FR" sz="1250" dirty="0" smtClean="0">
                <a:solidFill>
                  <a:schemeClr val="tx1"/>
                </a:solidFill>
                <a:latin typeface="+mn-lt"/>
              </a:rPr>
              <a:t>Plusieurs </a:t>
            </a:r>
            <a:r>
              <a:rPr lang="fr-FR" sz="1250" dirty="0">
                <a:solidFill>
                  <a:schemeClr val="tx1"/>
                </a:solidFill>
                <a:latin typeface="+mn-lt"/>
              </a:rPr>
              <a:t>milliers </a:t>
            </a:r>
            <a:r>
              <a:rPr lang="fr-FR" sz="1250" dirty="0" smtClean="0">
                <a:solidFill>
                  <a:schemeClr val="tx1"/>
                </a:solidFill>
                <a:latin typeface="+mn-lt"/>
              </a:rPr>
              <a:t>d’employés </a:t>
            </a:r>
            <a:r>
              <a:rPr lang="fr-FR" sz="1250" b="0" dirty="0">
                <a:solidFill>
                  <a:schemeClr val="tx1"/>
                </a:solidFill>
                <a:latin typeface="+mn-lt"/>
              </a:rPr>
              <a:t>exploitant les données du PEV sur les 24 sites de productions du Groupe-Renault et certaines usines Nissan et </a:t>
            </a:r>
            <a:r>
              <a:rPr lang="fr-FR" sz="1250" b="0" dirty="0" smtClean="0">
                <a:solidFill>
                  <a:schemeClr val="tx1"/>
                </a:solidFill>
                <a:latin typeface="+mn-lt"/>
              </a:rPr>
              <a:t>Mitsubishi</a:t>
            </a:r>
          </a:p>
          <a:p>
            <a:endParaRPr lang="fr-FR" sz="1250" dirty="0">
              <a:latin typeface="+mn-lt"/>
            </a:endParaRPr>
          </a:p>
        </p:txBody>
      </p:sp>
    </p:spTree>
    <p:extLst>
      <p:ext uri="{BB962C8B-B14F-4D97-AF65-F5344CB8AC3E}">
        <p14:creationId xmlns:p14="http://schemas.microsoft.com/office/powerpoint/2010/main" val="52935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10" end="10"/>
                                            </p:txEl>
                                          </p:spTgt>
                                        </p:tgtEl>
                                        <p:attrNameLst>
                                          <p:attrName>style.visibility</p:attrName>
                                        </p:attrNameLst>
                                      </p:cBhvr>
                                      <p:to>
                                        <p:strVal val="visible"/>
                                      </p:to>
                                    </p:set>
                                    <p:anim calcmode="lin" valueType="num">
                                      <p:cBhvr additive="base">
                                        <p:cTn id="12"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92909" y="867419"/>
            <a:ext cx="3157956" cy="1804563"/>
          </a:xfrm>
          <a:prstGeom prst="rect">
            <a:avLst/>
          </a:prstGeom>
          <a:noFill/>
        </p:spPr>
        <p:txBody>
          <a:bodyPr wrap="square" lIns="0" tIns="0" rIns="0" bIns="0" rtlCol="0">
            <a:noAutofit/>
          </a:bodyPr>
          <a:lstStyle/>
          <a:p>
            <a:pPr marL="285750" indent="-285750">
              <a:buFont typeface="Arial" panose="020B0604020202020204" pitchFamily="34" charset="0"/>
              <a:buChar char="•"/>
            </a:pPr>
            <a:endParaRPr lang="fr-FR" sz="1250" b="0" dirty="0" smtClean="0">
              <a:solidFill>
                <a:schemeClr val="tx1"/>
              </a:solidFill>
              <a:latin typeface="+mn-lt"/>
            </a:endParaRPr>
          </a:p>
          <a:p>
            <a:pPr algn="just"/>
            <a:r>
              <a:rPr lang="fr-FR" sz="1250" b="0" dirty="0" smtClean="0">
                <a:solidFill>
                  <a:schemeClr val="tx1"/>
                </a:solidFill>
                <a:latin typeface="+mn-lt"/>
              </a:rPr>
              <a:t>Actuellement géré sous fichier </a:t>
            </a:r>
            <a:r>
              <a:rPr lang="fr-FR" sz="1250" b="0" dirty="0">
                <a:solidFill>
                  <a:schemeClr val="tx1"/>
                </a:solidFill>
                <a:latin typeface="+mn-lt"/>
              </a:rPr>
              <a:t>Excel, </a:t>
            </a:r>
            <a:r>
              <a:rPr lang="fr-FR" sz="1250" b="0" dirty="0" smtClean="0">
                <a:solidFill>
                  <a:schemeClr val="tx1"/>
                </a:solidFill>
                <a:latin typeface="+mn-lt"/>
              </a:rPr>
              <a:t>créer un </a:t>
            </a:r>
            <a:r>
              <a:rPr lang="fr-FR" sz="1250" b="0" dirty="0">
                <a:solidFill>
                  <a:schemeClr val="tx1"/>
                </a:solidFill>
                <a:latin typeface="+mn-lt"/>
              </a:rPr>
              <a:t>site internet de gestion des messages erreurs </a:t>
            </a:r>
            <a:r>
              <a:rPr lang="fr-FR" sz="1250" b="0" dirty="0" smtClean="0">
                <a:solidFill>
                  <a:schemeClr val="tx1"/>
                </a:solidFill>
                <a:latin typeface="+mn-lt"/>
              </a:rPr>
              <a:t>remplaçant le système existant en respectant les 3 périmètres :</a:t>
            </a:r>
          </a:p>
          <a:p>
            <a:pPr marL="285750" indent="-285750" algn="just">
              <a:buFontTx/>
              <a:buChar char="-"/>
            </a:pPr>
            <a:r>
              <a:rPr lang="fr-FR" sz="1250" b="0" dirty="0">
                <a:solidFill>
                  <a:schemeClr val="tx1"/>
                </a:solidFill>
              </a:rPr>
              <a:t>Concepteur</a:t>
            </a:r>
          </a:p>
          <a:p>
            <a:pPr marL="285750" indent="-285750" algn="just">
              <a:buFontTx/>
              <a:buChar char="-"/>
            </a:pPr>
            <a:r>
              <a:rPr lang="fr-FR" sz="1250" b="0" dirty="0" smtClean="0">
                <a:solidFill>
                  <a:schemeClr val="tx1"/>
                </a:solidFill>
                <a:latin typeface="+mn-lt"/>
              </a:rPr>
              <a:t>Administrateur</a:t>
            </a:r>
          </a:p>
          <a:p>
            <a:pPr marL="285750" indent="-285750" algn="just">
              <a:buFontTx/>
              <a:buChar char="-"/>
            </a:pPr>
            <a:r>
              <a:rPr lang="fr-FR" sz="1250" b="0" dirty="0" smtClean="0">
                <a:solidFill>
                  <a:schemeClr val="tx1"/>
                </a:solidFill>
                <a:latin typeface="+mn-lt"/>
              </a:rPr>
              <a:t>Traducteur</a:t>
            </a:r>
          </a:p>
        </p:txBody>
      </p:sp>
      <p:pic>
        <p:nvPicPr>
          <p:cNvPr id="6" name="Image 5"/>
          <p:cNvPicPr>
            <a:picLocks noChangeAspect="1"/>
          </p:cNvPicPr>
          <p:nvPr/>
        </p:nvPicPr>
        <p:blipFill>
          <a:blip r:embed="rId3"/>
          <a:stretch>
            <a:fillRect/>
          </a:stretch>
        </p:blipFill>
        <p:spPr>
          <a:xfrm>
            <a:off x="180975" y="4666182"/>
            <a:ext cx="8778199" cy="361009"/>
          </a:xfrm>
          <a:prstGeom prst="rect">
            <a:avLst/>
          </a:prstGeom>
        </p:spPr>
      </p:pic>
      <p:sp>
        <p:nvSpPr>
          <p:cNvPr id="7" name="ZoneTexte 6"/>
          <p:cNvSpPr txBox="1"/>
          <p:nvPr/>
        </p:nvSpPr>
        <p:spPr>
          <a:xfrm>
            <a:off x="8511703" y="243191"/>
            <a:ext cx="252919" cy="223737"/>
          </a:xfrm>
          <a:prstGeom prst="rect">
            <a:avLst/>
          </a:prstGeom>
          <a:noFill/>
        </p:spPr>
        <p:txBody>
          <a:bodyPr wrap="square" lIns="0" tIns="0" rIns="0" bIns="0" rtlCol="0">
            <a:noAutofit/>
          </a:bodyPr>
          <a:lstStyle/>
          <a:p>
            <a:r>
              <a:rPr lang="fr-FR" sz="1600" b="0" dirty="0" smtClean="0">
                <a:solidFill>
                  <a:schemeClr val="tx1"/>
                </a:solidFill>
              </a:rPr>
              <a:t>07</a:t>
            </a:r>
          </a:p>
        </p:txBody>
      </p:sp>
      <p:pic>
        <p:nvPicPr>
          <p:cNvPr id="10" name="Image 9"/>
          <p:cNvPicPr>
            <a:picLocks noChangeAspect="1"/>
          </p:cNvPicPr>
          <p:nvPr/>
        </p:nvPicPr>
        <p:blipFill>
          <a:blip r:embed="rId4"/>
          <a:stretch>
            <a:fillRect/>
          </a:stretch>
        </p:blipFill>
        <p:spPr>
          <a:xfrm>
            <a:off x="108175" y="4660754"/>
            <a:ext cx="8888835" cy="471860"/>
          </a:xfrm>
          <a:prstGeom prst="rect">
            <a:avLst/>
          </a:prstGeom>
        </p:spPr>
      </p:pic>
      <p:sp>
        <p:nvSpPr>
          <p:cNvPr id="4" name="Rectangle 3"/>
          <p:cNvSpPr/>
          <p:nvPr/>
        </p:nvSpPr>
        <p:spPr>
          <a:xfrm>
            <a:off x="382770" y="2657351"/>
            <a:ext cx="3326499" cy="1823576"/>
          </a:xfrm>
          <a:prstGeom prst="rect">
            <a:avLst/>
          </a:prstGeom>
        </p:spPr>
        <p:txBody>
          <a:bodyPr wrap="square">
            <a:spAutoFit/>
          </a:bodyPr>
          <a:lstStyle/>
          <a:p>
            <a:pPr marL="285750" indent="-285750" algn="just">
              <a:buFont typeface="Arial" panose="020B0604020202020204" pitchFamily="34" charset="0"/>
              <a:buChar char="•"/>
            </a:pPr>
            <a:endParaRPr lang="fr-FR" sz="1250" b="0" dirty="0" smtClean="0">
              <a:solidFill>
                <a:schemeClr val="tx1"/>
              </a:solidFill>
              <a:latin typeface="+mn-lt"/>
            </a:endParaRPr>
          </a:p>
          <a:p>
            <a:pPr marL="285750" indent="-285750" algn="just">
              <a:buFont typeface="Arial" panose="020B0604020202020204" pitchFamily="34" charset="0"/>
              <a:buChar char="•"/>
            </a:pPr>
            <a:r>
              <a:rPr lang="fr-FR" sz="1250" b="0" dirty="0" smtClean="0">
                <a:solidFill>
                  <a:schemeClr val="tx1"/>
                </a:solidFill>
                <a:latin typeface="+mn-lt"/>
              </a:rPr>
              <a:t>Fiabiliser</a:t>
            </a:r>
            <a:endParaRPr lang="fr-FR" sz="1250" b="0" dirty="0">
              <a:solidFill>
                <a:schemeClr val="tx1"/>
              </a:solidFill>
              <a:latin typeface="+mn-lt"/>
            </a:endParaRPr>
          </a:p>
          <a:p>
            <a:pPr marL="285750" indent="-285750" algn="just">
              <a:buFont typeface="Arial" panose="020B0604020202020204" pitchFamily="34" charset="0"/>
              <a:buChar char="•"/>
            </a:pPr>
            <a:r>
              <a:rPr lang="fr-FR" sz="1250" b="0" dirty="0">
                <a:solidFill>
                  <a:schemeClr val="tx1"/>
                </a:solidFill>
                <a:latin typeface="+mn-lt"/>
              </a:rPr>
              <a:t>Réduire un grand nombre de processus manuel et </a:t>
            </a:r>
            <a:r>
              <a:rPr lang="fr-FR" sz="1250" b="0" dirty="0" smtClean="0">
                <a:solidFill>
                  <a:schemeClr val="tx1"/>
                </a:solidFill>
                <a:latin typeface="+mn-lt"/>
              </a:rPr>
              <a:t>répétitif</a:t>
            </a:r>
            <a:endParaRPr lang="fr-FR" sz="1250" b="0" dirty="0">
              <a:solidFill>
                <a:schemeClr val="tx1"/>
              </a:solidFill>
              <a:latin typeface="+mn-lt"/>
            </a:endParaRPr>
          </a:p>
          <a:p>
            <a:pPr marL="285750" indent="-285750" algn="just">
              <a:buFont typeface="Arial" panose="020B0604020202020204" pitchFamily="34" charset="0"/>
              <a:buChar char="•"/>
            </a:pPr>
            <a:r>
              <a:rPr lang="fr-FR" sz="1250" b="0" dirty="0">
                <a:solidFill>
                  <a:schemeClr val="tx1"/>
                </a:solidFill>
                <a:latin typeface="+mn-lt"/>
              </a:rPr>
              <a:t>Gestion simplifiée de </a:t>
            </a:r>
            <a:r>
              <a:rPr lang="fr-FR" sz="1250" b="0" dirty="0" smtClean="0">
                <a:solidFill>
                  <a:schemeClr val="tx1"/>
                </a:solidFill>
                <a:latin typeface="+mn-lt"/>
              </a:rPr>
              <a:t>l’outil</a:t>
            </a:r>
            <a:endParaRPr lang="fr-FR" sz="1250" b="0" dirty="0">
              <a:solidFill>
                <a:schemeClr val="tx1"/>
              </a:solidFill>
              <a:latin typeface="+mn-lt"/>
            </a:endParaRPr>
          </a:p>
          <a:p>
            <a:pPr marL="285750" indent="-285750" algn="just">
              <a:buFont typeface="Arial" panose="020B0604020202020204" pitchFamily="34" charset="0"/>
              <a:buChar char="•"/>
            </a:pPr>
            <a:r>
              <a:rPr lang="fr-FR" sz="1250" b="0" dirty="0" smtClean="0">
                <a:solidFill>
                  <a:schemeClr val="tx1"/>
                </a:solidFill>
                <a:latin typeface="+mn-lt"/>
              </a:rPr>
              <a:t>Aide </a:t>
            </a:r>
            <a:r>
              <a:rPr lang="fr-FR" sz="1250" b="0" dirty="0">
                <a:solidFill>
                  <a:schemeClr val="tx1"/>
                </a:solidFill>
                <a:latin typeface="+mn-lt"/>
              </a:rPr>
              <a:t>à la lecture des </a:t>
            </a:r>
            <a:r>
              <a:rPr lang="fr-FR" sz="1250" b="0" dirty="0" smtClean="0">
                <a:solidFill>
                  <a:schemeClr val="tx1"/>
                </a:solidFill>
                <a:latin typeface="+mn-lt"/>
              </a:rPr>
              <a:t>caractères</a:t>
            </a:r>
            <a:endParaRPr lang="fr-FR" sz="1250" b="0" dirty="0">
              <a:solidFill>
                <a:schemeClr val="tx1"/>
              </a:solidFill>
              <a:latin typeface="+mn-lt"/>
            </a:endParaRPr>
          </a:p>
          <a:p>
            <a:pPr marL="285750" indent="-285750" algn="just">
              <a:buFont typeface="Arial" panose="020B0604020202020204" pitchFamily="34" charset="0"/>
              <a:buChar char="•"/>
            </a:pPr>
            <a:r>
              <a:rPr lang="fr-FR" sz="1250" b="0" dirty="0">
                <a:solidFill>
                  <a:schemeClr val="tx1"/>
                </a:solidFill>
                <a:latin typeface="+mn-lt"/>
              </a:rPr>
              <a:t>Utiliser des raccourcis </a:t>
            </a:r>
            <a:r>
              <a:rPr lang="fr-FR" sz="1250" b="0" dirty="0" smtClean="0">
                <a:solidFill>
                  <a:schemeClr val="tx1"/>
                </a:solidFill>
                <a:latin typeface="+mn-lt"/>
              </a:rPr>
              <a:t>clavier</a:t>
            </a:r>
          </a:p>
          <a:p>
            <a:pPr marL="285750" indent="-285750" algn="just">
              <a:buFont typeface="Arial" panose="020B0604020202020204" pitchFamily="34" charset="0"/>
              <a:buChar char="•"/>
            </a:pPr>
            <a:r>
              <a:rPr lang="fr-FR" sz="1250" b="0" dirty="0" smtClean="0">
                <a:solidFill>
                  <a:schemeClr val="tx1"/>
                </a:solidFill>
                <a:latin typeface="+mn-lt"/>
              </a:rPr>
              <a:t>Compenser un handicap </a:t>
            </a:r>
            <a:r>
              <a:rPr lang="fr-FR" sz="1250" b="0" dirty="0">
                <a:solidFill>
                  <a:schemeClr val="tx1"/>
                </a:solidFill>
                <a:latin typeface="+mn-lt"/>
              </a:rPr>
              <a:t>au niveau </a:t>
            </a:r>
            <a:r>
              <a:rPr lang="fr-FR" sz="1250" b="0" dirty="0" smtClean="0">
                <a:solidFill>
                  <a:schemeClr val="tx1"/>
                </a:solidFill>
                <a:latin typeface="+mn-lt"/>
              </a:rPr>
              <a:t>du champs </a:t>
            </a:r>
            <a:r>
              <a:rPr lang="fr-FR" sz="1250" b="0" dirty="0">
                <a:solidFill>
                  <a:schemeClr val="tx1"/>
                </a:solidFill>
                <a:latin typeface="+mn-lt"/>
              </a:rPr>
              <a:t>visuel </a:t>
            </a:r>
            <a:r>
              <a:rPr lang="fr-FR" sz="1250" b="0" dirty="0" smtClean="0">
                <a:solidFill>
                  <a:schemeClr val="tx1"/>
                </a:solidFill>
                <a:latin typeface="+mn-lt"/>
              </a:rPr>
              <a:t>gauche</a:t>
            </a:r>
            <a:endParaRPr lang="fr-FR" sz="1250" b="0" dirty="0">
              <a:solidFill>
                <a:schemeClr val="tx1"/>
              </a:solidFill>
              <a:latin typeface="+mn-lt"/>
            </a:endParaRPr>
          </a:p>
        </p:txBody>
      </p:sp>
      <p:sp>
        <p:nvSpPr>
          <p:cNvPr id="14" name="Rectangle 13"/>
          <p:cNvSpPr/>
          <p:nvPr/>
        </p:nvSpPr>
        <p:spPr>
          <a:xfrm>
            <a:off x="5320226" y="4660754"/>
            <a:ext cx="1510741" cy="35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385539" y="4750496"/>
            <a:ext cx="1433726" cy="215444"/>
          </a:xfrm>
          <a:prstGeom prst="rect">
            <a:avLst/>
          </a:prstGeom>
          <a:noFill/>
        </p:spPr>
        <p:txBody>
          <a:bodyPr wrap="square" rtlCol="0">
            <a:spAutoFit/>
          </a:bodyPr>
          <a:lstStyle/>
          <a:p>
            <a:r>
              <a:rPr lang="fr-FR" sz="800" b="0" dirty="0" smtClean="0">
                <a:solidFill>
                  <a:schemeClr val="tx1"/>
                </a:solidFill>
              </a:rPr>
              <a:t>Propriété Groupe Renault</a:t>
            </a:r>
            <a:endParaRPr lang="fr-FR" sz="800" b="0" dirty="0">
              <a:solidFill>
                <a:schemeClr val="tx1"/>
              </a:solidFill>
            </a:endParaRPr>
          </a:p>
        </p:txBody>
      </p:sp>
      <p:sp>
        <p:nvSpPr>
          <p:cNvPr id="16" name="ZoneTexte 15"/>
          <p:cNvSpPr txBox="1"/>
          <p:nvPr/>
        </p:nvSpPr>
        <p:spPr>
          <a:xfrm>
            <a:off x="418189" y="128672"/>
            <a:ext cx="3823612" cy="476656"/>
          </a:xfrm>
          <a:prstGeom prst="rect">
            <a:avLst/>
          </a:prstGeom>
          <a:noFill/>
        </p:spPr>
        <p:txBody>
          <a:bodyPr wrap="square" lIns="0" tIns="0" rIns="0" bIns="0" rtlCol="0">
            <a:noAutofit/>
          </a:bodyPr>
          <a:lstStyle/>
          <a:p>
            <a:pPr>
              <a:tabLst>
                <a:tab pos="1343025" algn="l"/>
              </a:tabLst>
            </a:pPr>
            <a:r>
              <a:rPr lang="fr-FR" sz="2000" dirty="0" smtClean="0">
                <a:solidFill>
                  <a:schemeClr val="tx1"/>
                </a:solidFill>
                <a:latin typeface="Calibri" panose="020F0502020204030204" pitchFamily="34" charset="0"/>
              </a:rPr>
              <a:t>02 – </a:t>
            </a:r>
            <a:r>
              <a:rPr lang="fr-FR" sz="2000" dirty="0">
                <a:solidFill>
                  <a:schemeClr val="tx1"/>
                </a:solidFill>
                <a:latin typeface="Calibri" panose="020F0502020204030204" pitchFamily="34" charset="0"/>
              </a:rPr>
              <a:t>L’ETAT DE </a:t>
            </a:r>
            <a:r>
              <a:rPr lang="fr-FR" sz="2000" dirty="0" smtClean="0">
                <a:solidFill>
                  <a:schemeClr val="tx1"/>
                </a:solidFill>
                <a:latin typeface="Calibri" panose="020F0502020204030204" pitchFamily="34" charset="0"/>
              </a:rPr>
              <a:t>L’ART</a:t>
            </a:r>
            <a:endParaRPr lang="fr-FR" sz="2000" dirty="0">
              <a:solidFill>
                <a:schemeClr val="tx1"/>
              </a:solidFill>
              <a:latin typeface="Calibri" panose="020F0502020204030204" pitchFamily="34" charset="0"/>
            </a:endParaRPr>
          </a:p>
        </p:txBody>
      </p:sp>
      <p:sp>
        <p:nvSpPr>
          <p:cNvPr id="17" name="Rectangle 16"/>
          <p:cNvSpPr/>
          <p:nvPr/>
        </p:nvSpPr>
        <p:spPr>
          <a:xfrm>
            <a:off x="785413" y="437394"/>
            <a:ext cx="2959274" cy="307777"/>
          </a:xfrm>
          <a:prstGeom prst="rect">
            <a:avLst/>
          </a:prstGeom>
        </p:spPr>
        <p:txBody>
          <a:bodyPr wrap="square">
            <a:spAutoFit/>
          </a:bodyPr>
          <a:lstStyle/>
          <a:p>
            <a:pPr>
              <a:tabLst>
                <a:tab pos="1343025" algn="l"/>
              </a:tabLst>
            </a:pPr>
            <a:r>
              <a:rPr lang="fr-FR" sz="1400" dirty="0">
                <a:solidFill>
                  <a:schemeClr val="tx1"/>
                </a:solidFill>
              </a:rPr>
              <a:t>B</a:t>
            </a:r>
            <a:r>
              <a:rPr lang="fr-FR" sz="1400" dirty="0" smtClean="0">
                <a:solidFill>
                  <a:schemeClr val="tx1"/>
                </a:solidFill>
              </a:rPr>
              <a:t>) Le besoin et les attentes</a:t>
            </a:r>
            <a:endParaRPr lang="fr-FR" sz="1400" dirty="0">
              <a:solidFill>
                <a:schemeClr val="tx1"/>
              </a:solidFill>
            </a:endParaRPr>
          </a:p>
        </p:txBody>
      </p:sp>
      <p:pic>
        <p:nvPicPr>
          <p:cNvPr id="18" name="Imag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5521" y="967769"/>
            <a:ext cx="4022725" cy="2909888"/>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8230495" y="3731607"/>
            <a:ext cx="324945" cy="190962"/>
          </a:xfrm>
          <a:prstGeom prst="rect">
            <a:avLst/>
          </a:prstGeom>
          <a:noFill/>
        </p:spPr>
        <p:txBody>
          <a:bodyPr wrap="square" lIns="0" tIns="0" rIns="0" bIns="0" rtlCol="0">
            <a:noAutofit/>
          </a:bodyPr>
          <a:lstStyle/>
          <a:p>
            <a:r>
              <a:rPr lang="fr-FR" sz="1000" b="0" dirty="0" smtClean="0">
                <a:solidFill>
                  <a:srgbClr val="A6A6A6"/>
                </a:solidFill>
              </a:rPr>
              <a:t>[7-8]</a:t>
            </a:r>
          </a:p>
        </p:txBody>
      </p:sp>
      <p:cxnSp>
        <p:nvCxnSpPr>
          <p:cNvPr id="20" name="Connecteur droit avec flèche 19"/>
          <p:cNvCxnSpPr/>
          <p:nvPr/>
        </p:nvCxnSpPr>
        <p:spPr>
          <a:xfrm flipV="1">
            <a:off x="7377726" y="745171"/>
            <a:ext cx="1011531" cy="29901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p:nvPr/>
        </p:nvCxnSpPr>
        <p:spPr>
          <a:xfrm flipV="1">
            <a:off x="8060986" y="964809"/>
            <a:ext cx="588010" cy="62738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p:nvPr/>
        </p:nvCxnSpPr>
        <p:spPr>
          <a:xfrm flipV="1">
            <a:off x="7376456" y="401564"/>
            <a:ext cx="588010" cy="627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Connecteur droit avec flèche 22"/>
          <p:cNvCxnSpPr/>
          <p:nvPr/>
        </p:nvCxnSpPr>
        <p:spPr>
          <a:xfrm flipV="1">
            <a:off x="8028813" y="605328"/>
            <a:ext cx="201682" cy="9687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Ellipse 4"/>
          <p:cNvSpPr/>
          <p:nvPr/>
        </p:nvSpPr>
        <p:spPr>
          <a:xfrm>
            <a:off x="4548412" y="2495550"/>
            <a:ext cx="1257300" cy="69215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Connecteur droit avec flèche 28"/>
          <p:cNvCxnSpPr/>
          <p:nvPr/>
        </p:nvCxnSpPr>
        <p:spPr>
          <a:xfrm flipV="1">
            <a:off x="4973862" y="3250277"/>
            <a:ext cx="106434" cy="7276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p:cNvSpPr/>
          <p:nvPr/>
        </p:nvSpPr>
        <p:spPr>
          <a:xfrm>
            <a:off x="4022323" y="3977972"/>
            <a:ext cx="1601960" cy="304699"/>
          </a:xfrm>
          <a:prstGeom prst="rect">
            <a:avLst/>
          </a:prstGeom>
        </p:spPr>
        <p:txBody>
          <a:bodyPr wrap="square">
            <a:spAutoFit/>
          </a:bodyPr>
          <a:lstStyle/>
          <a:p>
            <a:pPr indent="228600" algn="ctr">
              <a:lnSpc>
                <a:spcPct val="115000"/>
              </a:lnSpc>
              <a:spcAft>
                <a:spcPts val="1000"/>
              </a:spcAft>
            </a:pPr>
            <a:r>
              <a:rPr lang="fr-FR" b="0" i="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Cortex visuel droit</a:t>
            </a:r>
            <a:endParaRPr lang="fr-FR" b="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p:cNvSpPr/>
          <p:nvPr/>
        </p:nvSpPr>
        <p:spPr>
          <a:xfrm>
            <a:off x="1040135" y="697942"/>
            <a:ext cx="2959274" cy="307777"/>
          </a:xfrm>
          <a:prstGeom prst="rect">
            <a:avLst/>
          </a:prstGeom>
        </p:spPr>
        <p:txBody>
          <a:bodyPr wrap="square">
            <a:spAutoFit/>
          </a:bodyPr>
          <a:lstStyle/>
          <a:p>
            <a:pPr>
              <a:tabLst>
                <a:tab pos="1343025" algn="l"/>
              </a:tabLst>
            </a:pPr>
            <a:r>
              <a:rPr lang="fr-FR" sz="1400" dirty="0">
                <a:solidFill>
                  <a:schemeClr val="tx1"/>
                </a:solidFill>
              </a:rPr>
              <a:t>a</a:t>
            </a:r>
            <a:r>
              <a:rPr lang="fr-FR" sz="1400" dirty="0" smtClean="0">
                <a:solidFill>
                  <a:schemeClr val="tx1"/>
                </a:solidFill>
              </a:rPr>
              <a:t>) Le besoin</a:t>
            </a:r>
            <a:endParaRPr lang="fr-FR" sz="1400" dirty="0">
              <a:solidFill>
                <a:schemeClr val="tx1"/>
              </a:solidFill>
            </a:endParaRPr>
          </a:p>
        </p:txBody>
      </p:sp>
      <p:sp>
        <p:nvSpPr>
          <p:cNvPr id="25" name="Rectangle 24"/>
          <p:cNvSpPr/>
          <p:nvPr/>
        </p:nvSpPr>
        <p:spPr>
          <a:xfrm>
            <a:off x="1040135" y="2539690"/>
            <a:ext cx="2959274" cy="307777"/>
          </a:xfrm>
          <a:prstGeom prst="rect">
            <a:avLst/>
          </a:prstGeom>
        </p:spPr>
        <p:txBody>
          <a:bodyPr wrap="square">
            <a:spAutoFit/>
          </a:bodyPr>
          <a:lstStyle/>
          <a:p>
            <a:pPr>
              <a:tabLst>
                <a:tab pos="1343025" algn="l"/>
              </a:tabLst>
            </a:pPr>
            <a:r>
              <a:rPr lang="fr-FR" sz="1400" dirty="0">
                <a:solidFill>
                  <a:schemeClr val="tx1"/>
                </a:solidFill>
              </a:rPr>
              <a:t>b</a:t>
            </a:r>
            <a:r>
              <a:rPr lang="fr-FR" sz="1400" dirty="0" smtClean="0">
                <a:solidFill>
                  <a:schemeClr val="tx1"/>
                </a:solidFill>
              </a:rPr>
              <a:t>) Les attentes</a:t>
            </a:r>
            <a:endParaRPr lang="fr-FR" sz="1400" dirty="0">
              <a:solidFill>
                <a:schemeClr val="tx1"/>
              </a:solidFill>
            </a:endParaRPr>
          </a:p>
        </p:txBody>
      </p:sp>
    </p:spTree>
    <p:extLst>
      <p:ext uri="{BB962C8B-B14F-4D97-AF65-F5344CB8AC3E}">
        <p14:creationId xmlns:p14="http://schemas.microsoft.com/office/powerpoint/2010/main" val="29707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Vertical)">
                                      <p:cBhvr>
                                        <p:cTn id="23" dur="500"/>
                                        <p:tgtEl>
                                          <p:spTgt spid="2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arn(inVertical)">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5" grpId="0" animBg="1"/>
      <p:bldP spid="30" grpId="0"/>
      <p:bldP spid="25" grpId="0"/>
    </p:bldLst>
  </p:timing>
</p:sld>
</file>

<file path=ppt/theme/theme1.xml><?xml version="1.0" encoding="utf-8"?>
<a:theme xmlns:a="http://schemas.openxmlformats.org/drawingml/2006/main" name="G_GROUPE RENAULT_PowerPoint template_16x9_v2">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_GROUPE RENAULT_PPT template_V1" id="{EC4812B9-E22D-4A5C-AAF7-852E5F6B9CC7}" vid="{5FD50497-A1E9-4DDE-B8C6-8A074B1B1A56}"/>
    </a:ext>
  </a:extLst>
</a:theme>
</file>

<file path=ppt/theme/theme2.xml><?xml version="1.0" encoding="utf-8"?>
<a:theme xmlns:a="http://schemas.openxmlformats.org/drawingml/2006/main" name="CONTENT">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600" b="0" dirty="0" err="1" smtClean="0">
            <a:solidFill>
              <a:schemeClr val="tx1"/>
            </a:solidFill>
          </a:defRPr>
        </a:defPPr>
      </a:lstStyle>
    </a:txDef>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_GROUPE RENAULT_PPT template_V1" id="{EC4812B9-E22D-4A5C-AAF7-852E5F6B9CC7}" vid="{E39D093D-B6B5-4744-B6A9-264BBC0FDAE3}"/>
    </a:ext>
  </a:extLst>
</a:theme>
</file>

<file path=ppt/theme/theme3.xml><?xml version="1.0" encoding="utf-8"?>
<a:theme xmlns:a="http://schemas.openxmlformats.org/drawingml/2006/main" name="END">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_GROUPE RENAULT_PPT template_V1" id="{EC4812B9-E22D-4A5C-AAF7-852E5F6B9CC7}" vid="{B3D0E180-1F0D-43F7-8E7A-206DC286D189}"/>
    </a:ext>
  </a:extLst>
</a:theme>
</file>

<file path=ppt/theme/theme4.xml><?xml version="1.0" encoding="utf-8"?>
<a:theme xmlns:a="http://schemas.openxmlformats.org/drawingml/2006/main" name="Thème Office">
  <a:themeElements>
    <a:clrScheme name="RENAULT CORPORATE">
      <a:dk1>
        <a:srgbClr val="000000"/>
      </a:dk1>
      <a:lt1>
        <a:srgbClr val="FFFFFF"/>
      </a:lt1>
      <a:dk2>
        <a:srgbClr val="000000"/>
      </a:dk2>
      <a:lt2>
        <a:srgbClr val="FFFFFF"/>
      </a:lt2>
      <a:accent1>
        <a:srgbClr val="F7B100"/>
      </a:accent1>
      <a:accent2>
        <a:srgbClr val="C80E0E"/>
      </a:accent2>
      <a:accent3>
        <a:srgbClr val="9BC814"/>
      </a:accent3>
      <a:accent4>
        <a:srgbClr val="767A7D"/>
      </a:accent4>
      <a:accent5>
        <a:srgbClr val="CCCCCC"/>
      </a:accent5>
      <a:accent6>
        <a:srgbClr val="EBEBEB"/>
      </a:accent6>
      <a:hlink>
        <a:srgbClr val="000000"/>
      </a:hlink>
      <a:folHlink>
        <a:srgbClr val="7F7F7F"/>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Area xmlns="62d5c153-d84c-413f-aaea-a10c3c5d410a">1</Area>
    <Statut xmlns="62d5c153-d84c-413f-aaea-a10c3c5d410a">1</Statut>
    <_DCDateCreat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WSFOD Document_V3" ma:contentTypeID="0x010100FA195E99A6D846C191AE5FF8AA835382007E0E97A2B843044386D99F54924196AD007D0CF659BBCA4A42A6891BBAEA568A40" ma:contentTypeVersion="14" ma:contentTypeDescription="Renault document" ma:contentTypeScope="" ma:versionID="7291017a90a88b1bcfbf78abe37b4053">
  <xsd:schema xmlns:xsd="http://www.w3.org/2001/XMLSchema" xmlns:p="http://schemas.microsoft.com/office/2006/metadata/properties" xmlns:ns2="62d5c153-d84c-413f-aaea-a10c3c5d410a" xmlns:ns3="http://schemas.microsoft.com/sharepoint/v3/fields" targetNamespace="http://schemas.microsoft.com/office/2006/metadata/properties" ma:root="true" ma:fieldsID="8c6e3822c617334bb757ce69266d04c4" ns2:_="" ns3:_="">
    <xsd:import namespace="62d5c153-d84c-413f-aaea-a10c3c5d410a"/>
    <xsd:import namespace="http://schemas.microsoft.com/sharepoint/v3/fields"/>
    <xsd:element name="properties">
      <xsd:complexType>
        <xsd:sequence>
          <xsd:element name="documentManagement">
            <xsd:complexType>
              <xsd:all>
                <xsd:element ref="ns2:Area" minOccurs="0"/>
                <xsd:element ref="ns2:Statut" minOccurs="0"/>
                <xsd:element ref="ns3:_DCDateCreated" minOccurs="0"/>
              </xsd:all>
            </xsd:complexType>
          </xsd:element>
        </xsd:sequence>
      </xsd:complexType>
    </xsd:element>
  </xsd:schema>
  <xsd:schema xmlns:xsd="http://www.w3.org/2001/XMLSchema" xmlns:dms="http://schemas.microsoft.com/office/2006/documentManagement/types" targetNamespace="62d5c153-d84c-413f-aaea-a10c3c5d410a" elementFormDefault="qualified">
    <xsd:import namespace="http://schemas.microsoft.com/office/2006/documentManagement/types"/>
    <xsd:element name="Area" ma:index="8" nillable="true" ma:displayName="Area" ma:list="c7870533-9892-4f9b-8855-5ea65d72d225" ma:internalName="Area" ma:showField="Title" ma:web="3ffecd79-0c6b-4fd0-8a10-57a1a02ced1a">
      <xsd:simpleType>
        <xsd:restriction base="dms:Lookup"/>
      </xsd:simpleType>
    </xsd:element>
    <xsd:element name="Statut" ma:index="9" nillable="true" ma:displayName="Statut" ma:list="79fcbf1c-6872-4fc8-a6a9-70e0aa0c4b71" ma:internalName="Statut" ma:showField="Title" ma:web="3ffecd79-0c6b-4fd0-8a10-57a1a02ced1a">
      <xsd:simpleType>
        <xsd:restriction base="dms:Lookup"/>
      </xsd:simple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_DCDateCreated" ma:index="10" nillable="true" ma:displayName="Date Created" ma:description="The date on which this resource was created" ma:format="DateTime" ma:internalName="_DCDateCreat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7334EF7-6AC1-4106-AEB1-286159E5B23F}">
  <ds:schemaRefs>
    <ds:schemaRef ds:uri="http://www.w3.org/XML/1998/namespace"/>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schemas.microsoft.com/sharepoint/v3/fields"/>
    <ds:schemaRef ds:uri="62d5c153-d84c-413f-aaea-a10c3c5d410a"/>
    <ds:schemaRef ds:uri="http://purl.org/dc/dcmitype/"/>
    <ds:schemaRef ds:uri="http://purl.org/dc/elements/1.1/"/>
  </ds:schemaRefs>
</ds:datastoreItem>
</file>

<file path=customXml/itemProps2.xml><?xml version="1.0" encoding="utf-8"?>
<ds:datastoreItem xmlns:ds="http://schemas.openxmlformats.org/officeDocument/2006/customXml" ds:itemID="{DB08A089-7EF1-4F72-9FF2-81A44D6FAEDE}">
  <ds:schemaRefs>
    <ds:schemaRef ds:uri="http://schemas.microsoft.com/sharepoint/v3/contenttype/forms"/>
  </ds:schemaRefs>
</ds:datastoreItem>
</file>

<file path=customXml/itemProps3.xml><?xml version="1.0" encoding="utf-8"?>
<ds:datastoreItem xmlns:ds="http://schemas.openxmlformats.org/officeDocument/2006/customXml" ds:itemID="{807B4602-2FDE-4BD7-914D-D515AFFFE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d5c153-d84c-413f-aaea-a10c3c5d410a"/>
    <ds:schemaRef ds:uri="http://schemas.microsoft.com/sharepoint/v3/fields"/>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G_GROUPE RENAULT_PowerPoint template_16x9_v2</Template>
  <TotalTime>5465</TotalTime>
  <Words>2694</Words>
  <Application>Microsoft Office PowerPoint</Application>
  <PresentationFormat>Affichage à l'écran (16:9)</PresentationFormat>
  <Paragraphs>335</Paragraphs>
  <Slides>35</Slides>
  <Notes>15</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35</vt:i4>
      </vt:variant>
    </vt:vector>
  </HeadingPairs>
  <TitlesOfParts>
    <vt:vector size="45" baseType="lpstr">
      <vt:lpstr>ＭＳ Ｐゴシック</vt:lpstr>
      <vt:lpstr>ＭＳ Ｐゴシック</vt:lpstr>
      <vt:lpstr>Arial</vt:lpstr>
      <vt:lpstr>Arial Narrow</vt:lpstr>
      <vt:lpstr>Calibri</vt:lpstr>
      <vt:lpstr>Times New Roman</vt:lpstr>
      <vt:lpstr>Wingdings</vt:lpstr>
      <vt:lpstr>G_GROUPE RENAULT_PowerPoint template_16x9_v2</vt:lpstr>
      <vt:lpstr>CONTENT</vt:lpstr>
      <vt:lpstr>END</vt:lpstr>
      <vt:lpstr>DEVELOPPEMENT  D'UN SITE WEB de gestion des DTC INTERFACE, Accessibilités,  SESSIONS et Sécurité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ALLIANCE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Masque Presentation 2015</dc:title>
  <dc:creator>CHEMIN Ludivine</dc:creator>
  <cp:lastModifiedBy>Jean-Baptiste SEVESTRE</cp:lastModifiedBy>
  <cp:revision>499</cp:revision>
  <cp:lastPrinted>2020-09-03T16:11:23Z</cp:lastPrinted>
  <dcterms:created xsi:type="dcterms:W3CDTF">2015-04-30T15:51:17Z</dcterms:created>
  <dcterms:modified xsi:type="dcterms:W3CDTF">2020-09-16T10:02:02Z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0x010100FA195E99A6D846C191AE5FF8AA835382007E0E97A2B843044386D99F54924196AD007D0CF659BBCA4A42A6891BBAEA568A40</vt:lpwstr>
  </property>
</Properties>
</file>